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7"/>
  </p:notesMasterIdLst>
  <p:handoutMasterIdLst>
    <p:handoutMasterId r:id="rId32"/>
  </p:handoutMasterIdLst>
  <p:sldIdLst>
    <p:sldId id="257" r:id="rId3"/>
    <p:sldId id="258" r:id="rId4"/>
    <p:sldId id="259" r:id="rId5"/>
    <p:sldId id="339" r:id="rId6"/>
    <p:sldId id="342" r:id="rId8"/>
    <p:sldId id="345" r:id="rId9"/>
    <p:sldId id="346" r:id="rId10"/>
    <p:sldId id="347" r:id="rId11"/>
    <p:sldId id="349" r:id="rId12"/>
    <p:sldId id="350" r:id="rId13"/>
    <p:sldId id="351" r:id="rId14"/>
    <p:sldId id="412" r:id="rId15"/>
    <p:sldId id="263" r:id="rId16"/>
    <p:sldId id="413" r:id="rId17"/>
    <p:sldId id="452" r:id="rId18"/>
    <p:sldId id="451" r:id="rId19"/>
    <p:sldId id="418" r:id="rId20"/>
    <p:sldId id="443" r:id="rId21"/>
    <p:sldId id="444" r:id="rId22"/>
    <p:sldId id="445" r:id="rId23"/>
    <p:sldId id="446" r:id="rId24"/>
    <p:sldId id="447" r:id="rId25"/>
    <p:sldId id="448" r:id="rId26"/>
    <p:sldId id="449" r:id="rId27"/>
    <p:sldId id="450" r:id="rId28"/>
    <p:sldId id="456" r:id="rId29"/>
    <p:sldId id="467" r:id="rId30"/>
    <p:sldId id="280" r:id="rId31"/>
  </p:sldIdLst>
  <p:sldSz cx="12192000" cy="6858000"/>
  <p:notesSz cx="6858000" cy="9144000"/>
  <p:embeddedFontLst>
    <p:embeddedFont>
      <p:font typeface="Calibri" panose="020F0502020204030204" charset="0"/>
      <p:regular r:id="rId36"/>
    </p:embeddedFont>
    <p:embeddedFont>
      <p:font typeface="DejaVu Math TeX Gyre" panose="02000503000000000000" charset="0"/>
      <p:regular r:id="rId37"/>
    </p:embeddedFont>
    <p:embeddedFont>
      <p:font typeface="Cambria Math" panose="02040503050406030204" charset="0"/>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8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5" d="100"/>
          <a:sy n="75" d="100"/>
        </p:scale>
        <p:origin x="1116" y="720"/>
      </p:cViewPr>
      <p:guideLst>
        <p:guide orient="horz" pos="2188"/>
        <p:guide pos="3838"/>
      </p:guideLst>
    </p:cSldViewPr>
  </p:slideViewPr>
  <p:notesTextViewPr>
    <p:cViewPr>
      <p:scale>
        <a:sx n="1" d="1"/>
        <a:sy n="1" d="1"/>
      </p:scale>
      <p:origin x="0" y="0"/>
    </p:cViewPr>
  </p:notesTextViewPr>
  <p:notesViewPr>
    <p:cSldViewPr snapToGrid="0">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42.xml"/><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04C25-3991-4BB7-B341-76D34B2C8E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C1288-8FB9-48EA-A1CE-5FD95BA23A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dirty="0">
              <a:solidFill>
                <a:srgbClr val="222A35"/>
              </a:solidFill>
              <a:latin typeface="宋体" pitchFamily="2" charset="-122"/>
              <a:ea typeface="宋体" pitchFamily="2" charset="-122"/>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10849147" y="6382533"/>
            <a:ext cx="1093711" cy="369332"/>
          </a:xfrm>
          <a:prstGeom prst="rect">
            <a:avLst/>
          </a:prstGeom>
        </p:spPr>
        <p:txBody>
          <a:bodyPr lIns="91440" tIns="45720" rIns="91440" bIns="45720"/>
          <a:lstStyle/>
          <a:p>
            <a:pPr algn="ctr">
              <a:defRPr/>
            </a:pPr>
            <a:r>
              <a:rPr lang="zh-CN" altLang="en-US" sz="1600" dirty="0">
                <a:solidFill>
                  <a:schemeClr val="tx1">
                    <a:lumMod val="65000"/>
                    <a:lumOff val="35000"/>
                  </a:schemeClr>
                </a:solidFill>
                <a:latin typeface="微软雅黑" panose="020B0503020204020204" charset="-122"/>
                <a:ea typeface="微软雅黑" panose="020B0503020204020204" charset="-122"/>
              </a:rPr>
              <a:t>第 </a:t>
            </a:r>
            <a:fld id="{2EEF1883-7A0E-4F66-9932-E581691AD397}" type="slidenum">
              <a:rPr lang="zh-CN" altLang="en-US" sz="1600">
                <a:solidFill>
                  <a:schemeClr val="tx1">
                    <a:lumMod val="65000"/>
                    <a:lumOff val="35000"/>
                  </a:schemeClr>
                </a:solidFill>
              </a:rPr>
            </a:fld>
            <a:r>
              <a:rPr lang="zh-CN" altLang="en-US" sz="1600" dirty="0">
                <a:solidFill>
                  <a:schemeClr val="tx1">
                    <a:lumMod val="65000"/>
                    <a:lumOff val="35000"/>
                  </a:schemeClr>
                </a:solidFill>
              </a:rPr>
              <a:t>  </a:t>
            </a:r>
            <a:r>
              <a:rPr lang="zh-CN" altLang="en-US" sz="1600" dirty="0">
                <a:solidFill>
                  <a:schemeClr val="tx1">
                    <a:lumMod val="65000"/>
                    <a:lumOff val="35000"/>
                  </a:schemeClr>
                </a:solidFill>
                <a:latin typeface="微软雅黑" panose="020B0503020204020204" charset="-122"/>
                <a:ea typeface="微软雅黑" panose="020B0503020204020204" charset="-122"/>
              </a:rPr>
              <a:t>页</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tags" Target="../tags/tag53.xml"/><Relationship Id="rId5" Type="http://schemas.openxmlformats.org/officeDocument/2006/relationships/image" Target="../media/image5.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image" Target="../media/image7.png"/><Relationship Id="rId4" Type="http://schemas.openxmlformats.org/officeDocument/2006/relationships/tags" Target="../tags/tag55.xml"/><Relationship Id="rId3" Type="http://schemas.openxmlformats.org/officeDocument/2006/relationships/image" Target="../media/image6.png"/><Relationship Id="rId2" Type="http://schemas.openxmlformats.org/officeDocument/2006/relationships/tags" Target="../tags/tag54.xml"/><Relationship Id="rId12" Type="http://schemas.openxmlformats.org/officeDocument/2006/relationships/notesSlide" Target="../notesSlides/notesSlide8.xml"/><Relationship Id="rId11" Type="http://schemas.openxmlformats.org/officeDocument/2006/relationships/slideLayout" Target="../slideLayouts/slideLayout1.xml"/><Relationship Id="rId10" Type="http://schemas.openxmlformats.org/officeDocument/2006/relationships/tags" Target="../tags/tag59.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tags" Target="../tags/tag6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61.xml"/><Relationship Id="rId3" Type="http://schemas.openxmlformats.org/officeDocument/2006/relationships/image" Target="../media/image9.png"/><Relationship Id="rId2" Type="http://schemas.openxmlformats.org/officeDocument/2006/relationships/tags" Target="../tags/tag60.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image" Target="../media/image12.png"/><Relationship Id="rId4" Type="http://schemas.openxmlformats.org/officeDocument/2006/relationships/tags" Target="../tags/tag66.xml"/><Relationship Id="rId3" Type="http://schemas.openxmlformats.org/officeDocument/2006/relationships/tags" Target="../tags/tag65.xml"/><Relationship Id="rId22" Type="http://schemas.openxmlformats.org/officeDocument/2006/relationships/slideLayout" Target="../slideLayouts/slideLayout1.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64.xml"/><Relationship Id="rId19" Type="http://schemas.openxmlformats.org/officeDocument/2006/relationships/image" Target="../media/image16.png"/><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image" Target="../media/image15.png"/><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image" Target="../media/image14.png"/><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6" Type="http://schemas.openxmlformats.org/officeDocument/2006/relationships/slideLayout" Target="../slideLayouts/slideLayout1.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17.png"/><Relationship Id="rId2" Type="http://schemas.openxmlformats.org/officeDocument/2006/relationships/tags" Target="../tags/tag9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image" Target="../media/image20.pn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tags" Target="../tags/tag109.xml"/><Relationship Id="rId5" Type="http://schemas.openxmlformats.org/officeDocument/2006/relationships/image" Target="../media/image21.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image" Target="../media/image22.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tags" Target="../tags/tag119.xml"/><Relationship Id="rId6" Type="http://schemas.openxmlformats.org/officeDocument/2006/relationships/image" Target="../media/image23.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image" Target="../media/image21.png"/><Relationship Id="rId6" Type="http://schemas.openxmlformats.org/officeDocument/2006/relationships/tags" Target="../tags/tag123.xml"/><Relationship Id="rId5" Type="http://schemas.openxmlformats.org/officeDocument/2006/relationships/image" Target="../media/image24.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2" Type="http://schemas.openxmlformats.org/officeDocument/2006/relationships/notesSlide" Target="../notesSlides/notesSlide18.xml"/><Relationship Id="rId11" Type="http://schemas.openxmlformats.org/officeDocument/2006/relationships/slideLayout" Target="../slideLayouts/slideLayout1.xml"/><Relationship Id="rId10" Type="http://schemas.openxmlformats.org/officeDocument/2006/relationships/tags" Target="../tags/tag126.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129.xml"/><Relationship Id="rId4" Type="http://schemas.openxmlformats.org/officeDocument/2006/relationships/image" Target="../media/image25.png"/><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image" Target="../media/image21.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xml"/><Relationship Id="rId5" Type="http://schemas.openxmlformats.org/officeDocument/2006/relationships/tags" Target="../tags/tag140.xml"/><Relationship Id="rId4" Type="http://schemas.openxmlformats.org/officeDocument/2006/relationships/image" Target="../media/image26.png"/><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media/image3.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49.xml"/><Relationship Id="rId5" Type="http://schemas.openxmlformats.org/officeDocument/2006/relationships/image" Target="../media/image4.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06880" y="-6985"/>
            <a:ext cx="8778240" cy="6887210"/>
          </a:xfrm>
          <a:prstGeom prst="rect">
            <a:avLst/>
          </a:prstGeom>
          <a:blipFill dpi="0" rotWithShape="1">
            <a:blip r:embed="rId1">
              <a:alphaModFix amt="5000"/>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6"/>
          <p:cNvSpPr txBox="1"/>
          <p:nvPr/>
        </p:nvSpPr>
        <p:spPr>
          <a:xfrm>
            <a:off x="1125855" y="2909570"/>
            <a:ext cx="9891395" cy="922020"/>
          </a:xfrm>
          <a:prstGeom prst="rect">
            <a:avLst/>
          </a:prstGeom>
          <a:noFill/>
        </p:spPr>
        <p:txBody>
          <a:bodyPr wrap="square" rtlCol="0">
            <a:spAutoFit/>
          </a:bodyPr>
          <a:lstStyle/>
          <a:p>
            <a:pPr algn="ctr"/>
            <a:r>
              <a:rPr lang="en-US" altLang="zh-CN" sz="54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Vision In-context Learning</a:t>
            </a:r>
            <a:endParaRPr lang="en-US" altLang="zh-CN" sz="54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nvSpPr>
        <p:spPr>
          <a:xfrm>
            <a:off x="2976880" y="3978910"/>
            <a:ext cx="6188710" cy="215444"/>
          </a:xfrm>
          <a:prstGeom prst="rect">
            <a:avLst/>
          </a:prstGeom>
          <a:noFill/>
        </p:spPr>
        <p:txBody>
          <a:bodyPr wrap="square" rtlCol="0" anchor="t">
            <a:spAutoFit/>
          </a:bodyPr>
          <a:lstStyle/>
          <a:p>
            <a:pPr algn="dist"/>
            <a:r>
              <a:rPr lang="zh-CN" altLang="en-US" sz="800" cap="all" dirty="0">
                <a:solidFill>
                  <a:srgbClr val="2159A5"/>
                </a:solidFill>
                <a:uFillTx/>
                <a:latin typeface="思源黑体" panose="020B0500000000000000" pitchFamily="34" charset="-122"/>
                <a:ea typeface="思源黑体" panose="020B0500000000000000" pitchFamily="34" charset="-122"/>
                <a:sym typeface="思源黑体" panose="020B0500000000000000" pitchFamily="34" charset="-122"/>
              </a:rPr>
              <a:t>dissertation defense</a:t>
            </a:r>
            <a:endParaRPr lang="zh-CN" altLang="en-US" sz="800" cap="all" dirty="0">
              <a:solidFill>
                <a:srgbClr val="2159A5"/>
              </a:solidFill>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文本框 12"/>
          <p:cNvSpPr txBox="1"/>
          <p:nvPr/>
        </p:nvSpPr>
        <p:spPr>
          <a:xfrm>
            <a:off x="4879340" y="4549140"/>
            <a:ext cx="1097280" cy="275590"/>
          </a:xfrm>
          <a:prstGeom prst="rect">
            <a:avLst/>
          </a:prstGeom>
          <a:noFill/>
        </p:spPr>
        <p:txBody>
          <a:bodyPr wrap="none" rtlCol="0" anchor="t">
            <a:spAutoFit/>
          </a:bodyPr>
          <a:lstStyle/>
          <a:p>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汇报人：</a:t>
            </a:r>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张俊</a:t>
            </a:r>
            <a:endPar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3" name="文本框 192"/>
          <p:cNvSpPr txBox="1"/>
          <p:nvPr/>
        </p:nvSpPr>
        <p:spPr>
          <a:xfrm>
            <a:off x="6916420" y="4549140"/>
            <a:ext cx="1474470" cy="275590"/>
          </a:xfrm>
          <a:prstGeom prst="rect">
            <a:avLst/>
          </a:prstGeom>
          <a:noFill/>
        </p:spPr>
        <p:txBody>
          <a:bodyPr wrap="none" rtlCol="0" anchor="t">
            <a:spAutoFit/>
          </a:bodyPr>
          <a:lstStyle/>
          <a:p>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时间：</a:t>
            </a:r>
            <a:r>
              <a:rPr lang="en-US" altLang="zh-CN"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2024</a:t>
            </a:r>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年</a:t>
            </a:r>
            <a:r>
              <a:rPr lang="en-US" altLang="zh-CN"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9</a:t>
            </a:r>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月</a:t>
            </a:r>
            <a:r>
              <a:rPr lang="en-US" altLang="zh-CN"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6</a:t>
            </a:r>
            <a:endParaRPr lang="en-US" altLang="zh-CN"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 name="组合 4"/>
          <p:cNvGrpSpPr/>
          <p:nvPr/>
        </p:nvGrpSpPr>
        <p:grpSpPr>
          <a:xfrm>
            <a:off x="4404360" y="4497070"/>
            <a:ext cx="398145" cy="398145"/>
            <a:chOff x="6143" y="7832"/>
            <a:chExt cx="812" cy="812"/>
          </a:xfrm>
        </p:grpSpPr>
        <p:sp>
          <p:nvSpPr>
            <p:cNvPr id="4" name="椭圆 3"/>
            <p:cNvSpPr/>
            <p:nvPr/>
          </p:nvSpPr>
          <p:spPr>
            <a:xfrm>
              <a:off x="6143" y="7832"/>
              <a:ext cx="812" cy="812"/>
            </a:xfrm>
            <a:prstGeom prst="ellipse">
              <a:avLst/>
            </a:prstGeom>
            <a:solidFill>
              <a:srgbClr val="215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8" name="Freeform 444"/>
            <p:cNvSpPr>
              <a:spLocks noEditPoints="1"/>
            </p:cNvSpPr>
            <p:nvPr/>
          </p:nvSpPr>
          <p:spPr bwMode="auto">
            <a:xfrm>
              <a:off x="6302" y="8073"/>
              <a:ext cx="494" cy="382"/>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D4C5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 name="组合 5"/>
          <p:cNvGrpSpPr/>
          <p:nvPr/>
        </p:nvGrpSpPr>
        <p:grpSpPr>
          <a:xfrm>
            <a:off x="6483985" y="4497070"/>
            <a:ext cx="398145" cy="398145"/>
            <a:chOff x="9846" y="7931"/>
            <a:chExt cx="812" cy="812"/>
          </a:xfrm>
        </p:grpSpPr>
        <p:sp>
          <p:nvSpPr>
            <p:cNvPr id="9" name="椭圆 8"/>
            <p:cNvSpPr/>
            <p:nvPr/>
          </p:nvSpPr>
          <p:spPr>
            <a:xfrm>
              <a:off x="9846" y="7931"/>
              <a:ext cx="812" cy="812"/>
            </a:xfrm>
            <a:prstGeom prst="ellipse">
              <a:avLst/>
            </a:prstGeom>
            <a:solidFill>
              <a:srgbClr val="215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男人"/>
            <p:cNvSpPr/>
            <p:nvPr/>
          </p:nvSpPr>
          <p:spPr bwMode="auto">
            <a:xfrm>
              <a:off x="10037" y="8089"/>
              <a:ext cx="407" cy="407"/>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itchFamily="2" charset="-122"/>
                  <a:cs typeface="+mn-cs"/>
                </a:defRPr>
              </a:lvl5pPr>
              <a:lvl6pPr marL="2286000" algn="l" defTabSz="914400" rtl="0" eaLnBrk="1" latinLnBrk="0" hangingPunct="1">
                <a:defRPr kern="1200">
                  <a:solidFill>
                    <a:schemeClr val="tx1"/>
                  </a:solidFill>
                  <a:latin typeface="Calibri" panose="020F0502020204030204" charset="0"/>
                  <a:ea typeface="宋体" pitchFamily="2" charset="-122"/>
                  <a:cs typeface="+mn-cs"/>
                </a:defRPr>
              </a:lvl6pPr>
              <a:lvl7pPr marL="2743200" algn="l" defTabSz="914400" rtl="0" eaLnBrk="1" latinLnBrk="0" hangingPunct="1">
                <a:defRPr kern="1200">
                  <a:solidFill>
                    <a:schemeClr val="tx1"/>
                  </a:solidFill>
                  <a:latin typeface="Calibri" panose="020F0502020204030204" charset="0"/>
                  <a:ea typeface="宋体" pitchFamily="2" charset="-122"/>
                  <a:cs typeface="+mn-cs"/>
                </a:defRPr>
              </a:lvl7pPr>
              <a:lvl8pPr marL="3200400" algn="l" defTabSz="914400" rtl="0" eaLnBrk="1" latinLnBrk="0" hangingPunct="1">
                <a:defRPr kern="1200">
                  <a:solidFill>
                    <a:schemeClr val="tx1"/>
                  </a:solidFill>
                  <a:latin typeface="Calibri" panose="020F0502020204030204" charset="0"/>
                  <a:ea typeface="宋体" pitchFamily="2" charset="-122"/>
                  <a:cs typeface="+mn-cs"/>
                </a:defRPr>
              </a:lvl8pPr>
              <a:lvl9pPr marL="3657600" algn="l" defTabSz="914400" rtl="0" eaLnBrk="1" latinLnBrk="0" hangingPunct="1">
                <a:defRPr kern="1200">
                  <a:solidFill>
                    <a:schemeClr val="tx1"/>
                  </a:solidFill>
                  <a:latin typeface="Calibri" panose="020F0502020204030204" charset="0"/>
                  <a:ea typeface="宋体" pitchFamily="2" charset="-122"/>
                  <a:cs typeface="+mn-cs"/>
                </a:defRPr>
              </a:lvl9pPr>
            </a:lstStyle>
            <a:p>
              <a:endParaRPr lang="zh-CN" altLang="en-US">
                <a:solidFill>
                  <a:srgbClr val="0D4C5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组合 1"/>
          <p:cNvGrpSpPr/>
          <p:nvPr/>
        </p:nvGrpSpPr>
        <p:grpSpPr>
          <a:xfrm rot="10800000">
            <a:off x="-10795" y="-6985"/>
            <a:ext cx="12230100" cy="6877685"/>
            <a:chOff x="-10795" y="-6985"/>
            <a:chExt cx="12230100" cy="6877685"/>
          </a:xfrm>
        </p:grpSpPr>
        <p:sp>
          <p:nvSpPr>
            <p:cNvPr id="91" name="任意多边形 90"/>
            <p:cNvSpPr/>
            <p:nvPr/>
          </p:nvSpPr>
          <p:spPr>
            <a:xfrm>
              <a:off x="-10795" y="-6985"/>
              <a:ext cx="799465" cy="6413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4" h="821">
                  <a:moveTo>
                    <a:pt x="0" y="0"/>
                  </a:moveTo>
                  <a:lnTo>
                    <a:pt x="1024" y="0"/>
                  </a:lnTo>
                  <a:lnTo>
                    <a:pt x="1024" y="13"/>
                  </a:lnTo>
                  <a:cubicBezTo>
                    <a:pt x="1001" y="463"/>
                    <a:pt x="629" y="821"/>
                    <a:pt x="174" y="821"/>
                  </a:cubicBezTo>
                  <a:cubicBezTo>
                    <a:pt x="117" y="821"/>
                    <a:pt x="61" y="815"/>
                    <a:pt x="7" y="805"/>
                  </a:cubicBezTo>
                  <a:lnTo>
                    <a:pt x="0" y="803"/>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2" name="任意多边形 91"/>
            <p:cNvSpPr/>
            <p:nvPr/>
          </p:nvSpPr>
          <p:spPr>
            <a:xfrm>
              <a:off x="11304905" y="6111240"/>
              <a:ext cx="914400" cy="759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0" h="1196">
                  <a:moveTo>
                    <a:pt x="852" y="0"/>
                  </a:moveTo>
                  <a:cubicBezTo>
                    <a:pt x="1072" y="0"/>
                    <a:pt x="1273" y="84"/>
                    <a:pt x="1424" y="221"/>
                  </a:cubicBezTo>
                  <a:lnTo>
                    <a:pt x="1440" y="236"/>
                  </a:lnTo>
                  <a:lnTo>
                    <a:pt x="1440" y="1196"/>
                  </a:lnTo>
                  <a:lnTo>
                    <a:pt x="73" y="1196"/>
                  </a:lnTo>
                  <a:lnTo>
                    <a:pt x="67" y="1183"/>
                  </a:lnTo>
                  <a:cubicBezTo>
                    <a:pt x="24" y="1081"/>
                    <a:pt x="0" y="969"/>
                    <a:pt x="0" y="852"/>
                  </a:cubicBezTo>
                  <a:cubicBezTo>
                    <a:pt x="0" y="381"/>
                    <a:pt x="381" y="0"/>
                    <a:pt x="852" y="0"/>
                  </a:cubicBez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3" name="椭圆 92"/>
            <p:cNvSpPr/>
            <p:nvPr/>
          </p:nvSpPr>
          <p:spPr>
            <a:xfrm>
              <a:off x="11527790" y="5535930"/>
              <a:ext cx="377825" cy="37782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4" name="椭圆 93"/>
            <p:cNvSpPr/>
            <p:nvPr/>
          </p:nvSpPr>
          <p:spPr>
            <a:xfrm>
              <a:off x="400685" y="817245"/>
              <a:ext cx="271145" cy="27114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5" name="椭圆 94"/>
            <p:cNvSpPr/>
            <p:nvPr/>
          </p:nvSpPr>
          <p:spPr>
            <a:xfrm>
              <a:off x="10687050" y="6111240"/>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6" name="椭圆 95"/>
            <p:cNvSpPr/>
            <p:nvPr/>
          </p:nvSpPr>
          <p:spPr>
            <a:xfrm>
              <a:off x="922655" y="273685"/>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椭圆 98"/>
            <p:cNvSpPr/>
            <p:nvPr/>
          </p:nvSpPr>
          <p:spPr>
            <a:xfrm>
              <a:off x="11727180" y="482473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椭圆 99"/>
            <p:cNvSpPr/>
            <p:nvPr/>
          </p:nvSpPr>
          <p:spPr>
            <a:xfrm>
              <a:off x="270510" y="139319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8" name="Text Placeholder 8"/>
          <p:cNvSpPr txBox="1"/>
          <p:nvPr>
            <p:custDataLst>
              <p:tags r:id="rId2"/>
            </p:custDataLst>
          </p:nvPr>
        </p:nvSpPr>
        <p:spPr>
          <a:xfrm>
            <a:off x="781685" y="1130300"/>
            <a:ext cx="9047480" cy="33718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文本</a:t>
            </a:r>
            <a:r>
              <a:rPr lang="en-US" altLang="zh-CN"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：What Makes Good In-Context Examples for GPT-3?（</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ACL22</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143" name="Text Placeholder 9"/>
          <p:cNvSpPr txBox="1"/>
          <p:nvPr/>
        </p:nvSpPr>
        <p:spPr>
          <a:xfrm>
            <a:off x="781685" y="1526540"/>
            <a:ext cx="9338945" cy="108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sz="1800" b="1" dirty="0">
                <a:solidFill>
                  <a:schemeClr val="tx1">
                    <a:lumMod val="85000"/>
                    <a:lumOff val="15000"/>
                  </a:schemeClr>
                </a:solidFill>
                <a:latin typeface="微软雅黑" panose="020B0503020204020204" charset="-122"/>
                <a:ea typeface="微软雅黑" panose="020B0503020204020204" charset="-122"/>
                <a:sym typeface="+mn-ea"/>
              </a:rPr>
              <a:t>提出检索模块用于</a:t>
            </a:r>
            <a:r>
              <a:rPr lang="zh-CN" sz="1800" b="1" dirty="0">
                <a:solidFill>
                  <a:schemeClr val="tx1">
                    <a:lumMod val="85000"/>
                    <a:lumOff val="15000"/>
                  </a:schemeClr>
                </a:solidFill>
                <a:latin typeface="微软雅黑" panose="020B0503020204020204" charset="-122"/>
                <a:ea typeface="微软雅黑" panose="020B0503020204020204" charset="-122"/>
                <a:sym typeface="+mn-ea"/>
              </a:rPr>
              <a:t>选择示例（KATE1）：</a:t>
            </a:r>
            <a:r>
              <a:rPr lang="zh-CN" sz="1800" dirty="0">
                <a:solidFill>
                  <a:schemeClr val="tx1">
                    <a:lumMod val="85000"/>
                    <a:lumOff val="15000"/>
                  </a:schemeClr>
                </a:solidFill>
                <a:latin typeface="微软雅黑" panose="020B0503020204020204" charset="-122"/>
                <a:ea typeface="微软雅黑" panose="020B0503020204020204" charset="-122"/>
                <a:sym typeface="+mn-ea"/>
              </a:rPr>
              <a:t>利用</a:t>
            </a:r>
            <a:r>
              <a:rPr lang="zh-CN" sz="1800" b="1" dirty="0">
                <a:solidFill>
                  <a:schemeClr val="tx1">
                    <a:lumMod val="85000"/>
                    <a:lumOff val="15000"/>
                  </a:schemeClr>
                </a:solidFill>
                <a:latin typeface="微软雅黑" panose="020B0503020204020204" charset="-122"/>
                <a:ea typeface="微软雅黑" panose="020B0503020204020204" charset="-122"/>
                <a:sym typeface="+mn-ea"/>
              </a:rPr>
              <a:t>句子编码器</a:t>
            </a:r>
            <a:r>
              <a:rPr lang="zh-CN" sz="1800" dirty="0">
                <a:solidFill>
                  <a:schemeClr val="tx1">
                    <a:lumMod val="85000"/>
                    <a:lumOff val="15000"/>
                  </a:schemeClr>
                </a:solidFill>
                <a:latin typeface="微软雅黑" panose="020B0503020204020204" charset="-122"/>
                <a:ea typeface="微软雅黑" panose="020B0503020204020204" charset="-122"/>
                <a:sym typeface="+mn-ea"/>
              </a:rPr>
              <a:t>将示例转为向量表示，然后计算示例向量与测试向量之间的相似性，选择前</a:t>
            </a:r>
            <a:r>
              <a:rPr lang="en-US" altLang="zh-CN" sz="1800" dirty="0">
                <a:solidFill>
                  <a:schemeClr val="tx1">
                    <a:lumMod val="85000"/>
                    <a:lumOff val="15000"/>
                  </a:schemeClr>
                </a:solidFill>
                <a:latin typeface="微软雅黑" panose="020B0503020204020204" charset="-122"/>
                <a:ea typeface="微软雅黑" panose="020B0503020204020204" charset="-122"/>
                <a:sym typeface="+mn-ea"/>
              </a:rPr>
              <a:t>K</a:t>
            </a:r>
            <a:r>
              <a:rPr lang="zh-CN" altLang="en-US" sz="1800" dirty="0">
                <a:solidFill>
                  <a:schemeClr val="tx1">
                    <a:lumMod val="85000"/>
                    <a:lumOff val="15000"/>
                  </a:schemeClr>
                </a:solidFill>
                <a:latin typeface="微软雅黑" panose="020B0503020204020204" charset="-122"/>
                <a:ea typeface="微软雅黑" panose="020B0503020204020204" charset="-122"/>
                <a:sym typeface="+mn-ea"/>
              </a:rPr>
              <a:t>个组成示例集</a:t>
            </a:r>
            <a:r>
              <a:rPr lang="zh-CN" sz="1800"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8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矩形 101"/>
          <p:cNvSpPr/>
          <p:nvPr>
            <p:custDataLst>
              <p:tags r:id="rId3"/>
            </p:custDataLst>
          </p:nvPr>
        </p:nvSpPr>
        <p:spPr>
          <a:xfrm>
            <a:off x="5819775" y="2865120"/>
            <a:ext cx="5767070" cy="2687320"/>
          </a:xfrm>
          <a:prstGeom prst="rect">
            <a:avLst/>
          </a:prstGeom>
        </p:spPr>
        <p:txBody>
          <a:bodyPr wrap="square">
            <a:noAutofit/>
          </a:bodyPr>
          <a:p>
            <a:pPr marL="0" lvl="0" indent="0" fontAlgn="auto">
              <a:lnSpc>
                <a:spcPct val="150000"/>
              </a:lnSpc>
            </a:pPr>
            <a:r>
              <a:rPr lang="zh-CN" b="1" dirty="0">
                <a:solidFill>
                  <a:schemeClr val="tx1">
                    <a:lumMod val="85000"/>
                    <a:lumOff val="15000"/>
                  </a:schemeClr>
                </a:solidFill>
                <a:latin typeface="微软雅黑" panose="020B0503020204020204" charset="-122"/>
                <a:ea typeface="微软雅黑" panose="020B0503020204020204" charset="-122"/>
                <a:sym typeface="+mn-ea"/>
              </a:rPr>
              <a:t>句子编码器</a:t>
            </a:r>
            <a:r>
              <a:rPr b="1" dirty="0">
                <a:solidFill>
                  <a:schemeClr val="tx1">
                    <a:lumMod val="85000"/>
                    <a:lumOff val="15000"/>
                  </a:schemeClr>
                </a:solidFill>
                <a:latin typeface="微软雅黑" panose="020B0503020204020204" charset="-122"/>
                <a:ea typeface="微软雅黑" panose="020B0503020204020204" charset="-122"/>
                <a:sym typeface="+mn-ea"/>
              </a:rPr>
              <a:t>的选择：</a:t>
            </a:r>
            <a:endParaRPr b="1" dirty="0">
              <a:solidFill>
                <a:schemeClr val="tx1">
                  <a:lumMod val="85000"/>
                  <a:lumOff val="15000"/>
                </a:schemeClr>
              </a:solidFill>
              <a:latin typeface="微软雅黑" panose="020B0503020204020204" charset="-122"/>
              <a:ea typeface="微软雅黑" panose="020B0503020204020204" charset="-122"/>
              <a:sym typeface="+mn-ea"/>
            </a:endParaRPr>
          </a:p>
          <a:p>
            <a:pPr marL="0" lvl="0" indent="0" fontAlgn="auto">
              <a:lnSpc>
                <a:spcPct val="150000"/>
              </a:lnSpc>
            </a:pPr>
            <a:r>
              <a:rPr lang="en-US" dirty="0">
                <a:solidFill>
                  <a:schemeClr val="tx1">
                    <a:lumMod val="85000"/>
                    <a:lumOff val="15000"/>
                  </a:schemeClr>
                </a:solidFill>
                <a:latin typeface="微软雅黑" panose="020B0503020204020204" charset="-122"/>
                <a:ea typeface="微软雅黑" panose="020B0503020204020204" charset="-122"/>
                <a:sym typeface="+mn-ea"/>
              </a:rPr>
              <a:t>1</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a:t>
            </a:r>
            <a:r>
              <a:rPr lang="zh-CN" dirty="0">
                <a:solidFill>
                  <a:schemeClr val="tx1">
                    <a:lumMod val="85000"/>
                    <a:lumOff val="15000"/>
                  </a:schemeClr>
                </a:solidFill>
                <a:latin typeface="微软雅黑" panose="020B0503020204020204" charset="-122"/>
                <a:ea typeface="微软雅黑" panose="020B0503020204020204" charset="-122"/>
                <a:sym typeface="+mn-ea"/>
              </a:rPr>
              <a:t>使用预训练句子编码器，如BERT、RoBERTa和XLNet模型。</a:t>
            </a:r>
            <a:endParaRPr lang="zh-CN" dirty="0">
              <a:solidFill>
                <a:schemeClr val="tx1">
                  <a:lumMod val="85000"/>
                  <a:lumOff val="15000"/>
                </a:schemeClr>
              </a:solidFill>
              <a:latin typeface="微软雅黑" panose="020B0503020204020204" charset="-122"/>
              <a:ea typeface="微软雅黑" panose="020B0503020204020204" charset="-122"/>
              <a:sym typeface="+mn-ea"/>
            </a:endParaRPr>
          </a:p>
          <a:p>
            <a:pPr marL="0" lvl="0" indent="0" fontAlgn="auto">
              <a:lnSpc>
                <a:spcPct val="150000"/>
              </a:lnSpc>
            </a:pPr>
            <a:r>
              <a:rPr lang="en-US" altLang="zh-CN" dirty="0">
                <a:solidFill>
                  <a:schemeClr val="tx1">
                    <a:lumMod val="85000"/>
                    <a:lumOff val="15000"/>
                  </a:schemeClr>
                </a:solidFill>
                <a:latin typeface="微软雅黑" panose="020B0503020204020204" charset="-122"/>
                <a:ea typeface="微软雅黑" panose="020B0503020204020204" charset="-122"/>
                <a:sym typeface="+mn-ea"/>
              </a:rPr>
              <a:t>2</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a:t>
            </a:r>
            <a:r>
              <a:rPr lang="zh-CN" dirty="0">
                <a:solidFill>
                  <a:schemeClr val="tx1">
                    <a:lumMod val="85000"/>
                    <a:lumOff val="15000"/>
                  </a:schemeClr>
                </a:solidFill>
                <a:latin typeface="微软雅黑" panose="020B0503020204020204" charset="-122"/>
                <a:ea typeface="微软雅黑" panose="020B0503020204020204" charset="-122"/>
                <a:sym typeface="+mn-ea"/>
              </a:rPr>
              <a:t>使用针对特定任务或数据集进行</a:t>
            </a:r>
            <a:r>
              <a:rPr lang="zh-CN" b="1" dirty="0">
                <a:solidFill>
                  <a:schemeClr val="tx1">
                    <a:lumMod val="85000"/>
                    <a:lumOff val="15000"/>
                  </a:schemeClr>
                </a:solidFill>
                <a:latin typeface="微软雅黑" panose="020B0503020204020204" charset="-122"/>
                <a:ea typeface="微软雅黑" panose="020B0503020204020204" charset="-122"/>
                <a:sym typeface="+mn-ea"/>
              </a:rPr>
              <a:t>微调的句子编码器</a:t>
            </a:r>
            <a:r>
              <a:rPr lang="zh-CN" dirty="0">
                <a:solidFill>
                  <a:schemeClr val="tx1">
                    <a:lumMod val="85000"/>
                    <a:lumOff val="15000"/>
                  </a:schemeClr>
                </a:solidFill>
                <a:latin typeface="微软雅黑" panose="020B0503020204020204" charset="-122"/>
                <a:ea typeface="微软雅黑" panose="020B0503020204020204" charset="-122"/>
                <a:sym typeface="+mn-ea"/>
              </a:rPr>
              <a:t>。</a:t>
            </a:r>
            <a:endParaRPr lang="zh-CN" dirty="0">
              <a:solidFill>
                <a:schemeClr val="tx1">
                  <a:lumMod val="85000"/>
                  <a:lumOff val="15000"/>
                </a:schemeClr>
              </a:solidFill>
              <a:latin typeface="微软雅黑" panose="020B0503020204020204" charset="-122"/>
              <a:ea typeface="微软雅黑" panose="020B0503020204020204" charset="-122"/>
              <a:sym typeface="+mn-ea"/>
            </a:endParaRPr>
          </a:p>
          <a:p>
            <a:pPr marL="0" lvl="0" indent="0" fontAlgn="auto">
              <a:lnSpc>
                <a:spcPct val="150000"/>
              </a:lnSpc>
            </a:pPr>
            <a:endParaRPr lang="zh-CN" dirty="0">
              <a:solidFill>
                <a:schemeClr val="tx1">
                  <a:lumMod val="85000"/>
                  <a:lumOff val="15000"/>
                </a:schemeClr>
              </a:solidFill>
              <a:latin typeface="微软雅黑" panose="020B0503020204020204" charset="-122"/>
              <a:ea typeface="微软雅黑" panose="020B0503020204020204" charset="-122"/>
              <a:sym typeface="+mn-ea"/>
            </a:endParaRPr>
          </a:p>
        </p:txBody>
      </p:sp>
      <p:pic>
        <p:nvPicPr>
          <p:cNvPr id="3" name="图片 2"/>
          <p:cNvPicPr>
            <a:picLocks noChangeAspect="1"/>
          </p:cNvPicPr>
          <p:nvPr>
            <p:custDataLst>
              <p:tags r:id="rId4"/>
            </p:custDataLst>
          </p:nvPr>
        </p:nvPicPr>
        <p:blipFill>
          <a:blip r:embed="rId5"/>
          <a:stretch>
            <a:fillRect/>
          </a:stretch>
        </p:blipFill>
        <p:spPr>
          <a:xfrm>
            <a:off x="960120" y="2447290"/>
            <a:ext cx="4723130" cy="3954780"/>
          </a:xfrm>
          <a:prstGeom prst="rect">
            <a:avLst/>
          </a:prstGeom>
        </p:spPr>
      </p:pic>
    </p:spTree>
    <p:custDataLst>
      <p:tags r:id="rId6"/>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8" name="Text Placeholder 8"/>
          <p:cNvSpPr txBox="1"/>
          <p:nvPr>
            <p:custDataLst>
              <p:tags r:id="rId2"/>
            </p:custDataLst>
          </p:nvPr>
        </p:nvSpPr>
        <p:spPr>
          <a:xfrm>
            <a:off x="781685" y="1130300"/>
            <a:ext cx="9047480" cy="33718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文本</a:t>
            </a:r>
            <a:r>
              <a:rPr lang="en-US" altLang="zh-CN"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：What Makes Good In-Context Examples for GPT-3?（</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ACL22</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mc:AlternateContent xmlns:mc="http://schemas.openxmlformats.org/markup-compatibility/2006">
        <mc:Choice xmlns:a14="http://schemas.microsoft.com/office/drawing/2010/main" Requires="a14">
          <p:sp>
            <p:nvSpPr>
              <p:cNvPr id="143" name="Text Placeholder 9"/>
              <p:cNvSpPr txBox="1"/>
              <p:nvPr/>
            </p:nvSpPr>
            <p:spPr>
              <a:xfrm>
                <a:off x="666750" y="1526540"/>
                <a:ext cx="10843895" cy="2052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fontAlgn="auto">
                  <a:lnSpc>
                    <a:spcPct val="130000"/>
                  </a:lnSpc>
                  <a:spcBef>
                    <a:spcPts val="0"/>
                  </a:spcBef>
                  <a:buNone/>
                </a:pPr>
                <a:r>
                  <a:rPr lang="zh-CN" sz="1400" b="1" dirty="0">
                    <a:solidFill>
                      <a:schemeClr val="tx1">
                        <a:lumMod val="85000"/>
                        <a:lumOff val="15000"/>
                      </a:schemeClr>
                    </a:solidFill>
                    <a:latin typeface="微软雅黑" panose="020B0503020204020204" charset="-122"/>
                    <a:ea typeface="微软雅黑" panose="020B0503020204020204" charset="-122"/>
                    <a:sym typeface="+mn-ea"/>
                  </a:rPr>
                  <a:t>通过情感分析任务验证两个问题：</a:t>
                </a: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1</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a:t>
                </a:r>
                <a:r>
                  <a:rPr lang="zh-CN" sz="1400" b="1" dirty="0">
                    <a:solidFill>
                      <a:schemeClr val="tx1">
                        <a:lumMod val="85000"/>
                        <a:lumOff val="15000"/>
                      </a:schemeClr>
                    </a:solidFill>
                    <a:latin typeface="微软雅黑" panose="020B0503020204020204" charset="-122"/>
                    <a:ea typeface="微软雅黑" panose="020B0503020204020204" charset="-122"/>
                    <a:sym typeface="+mn-ea"/>
                  </a:rPr>
                  <a:t>微调的句子编码器是否比仅经过预训练的句子编码器效果更好。</a:t>
                </a: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2</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、本文</a:t>
                </a: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KATE</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方法检索模块是否与GPT-3的上下文学习能力相补充？</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fontAlgn="auto">
                  <a:lnSpc>
                    <a:spcPct val="130000"/>
                  </a:lnSpc>
                  <a:spcBef>
                    <a:spcPts val="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比较三种方法：</a:t>
                </a:r>
                <a:r>
                  <a:rPr sz="1400" dirty="0">
                    <a:solidFill>
                      <a:schemeClr val="tx1">
                        <a:lumMod val="85000"/>
                        <a:lumOff val="15000"/>
                      </a:schemeClr>
                    </a:solidFill>
                    <a:latin typeface="微软雅黑" panose="020B0503020204020204" charset="-122"/>
                    <a:ea typeface="微软雅黑" panose="020B0503020204020204" charset="-122"/>
                    <a:sym typeface="+mn-ea"/>
                  </a:rPr>
                  <a:t>随机选择上下文示例</a:t>
                </a:r>
                <a:r>
                  <a:rPr lang="zh-CN" sz="1400" dirty="0">
                    <a:solidFill>
                      <a:schemeClr val="tx1">
                        <a:lumMod val="85000"/>
                        <a:lumOff val="15000"/>
                      </a:schemeClr>
                    </a:solidFill>
                    <a:latin typeface="微软雅黑" panose="020B0503020204020204" charset="-122"/>
                    <a:ea typeface="微软雅黑" panose="020B0503020204020204" charset="-122"/>
                    <a:sym typeface="+mn-ea"/>
                  </a:rPr>
                  <a:t>（Random），k近邻基线，KATE（本文方法）；</a:t>
                </a:r>
                <a:br>
                  <a:rPr lang="zh-CN" sz="1400" dirty="0">
                    <a:solidFill>
                      <a:schemeClr val="tx1">
                        <a:lumMod val="85000"/>
                        <a:lumOff val="15000"/>
                      </a:schemeClr>
                    </a:solidFill>
                    <a:latin typeface="微软雅黑" panose="020B0503020204020204" charset="-122"/>
                    <a:ea typeface="微软雅黑" panose="020B0503020204020204" charset="-122"/>
                    <a:sym typeface="+mn-ea"/>
                  </a:rPr>
                </a:b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K</a:t>
                </a:r>
                <a:r>
                  <a:rPr lang="zh-CN" sz="1400" b="1" dirty="0">
                    <a:solidFill>
                      <a:schemeClr val="tx1">
                        <a:lumMod val="85000"/>
                        <a:lumOff val="15000"/>
                      </a:schemeClr>
                    </a:solidFill>
                    <a:latin typeface="微软雅黑" panose="020B0503020204020204" charset="-122"/>
                    <a:ea typeface="微软雅黑" panose="020B0503020204020204" charset="-122"/>
                    <a:sym typeface="+mn-ea"/>
                  </a:rPr>
                  <a:t>近邻（</a:t>
                </a:r>
                <a14:m>
                  <m:oMath xmlns:m="http://schemas.openxmlformats.org/officeDocument/2006/math">
                    <m:sSub>
                      <m:sSubPr>
                        <m:ctrlPr>
                          <a:rPr lang="en-US" altLang="zh-CN" sz="14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a:rPr lang="en-US" altLang="zh-CN" sz="14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𝑲</m:t>
                        </m:r>
                        <m:r>
                          <a:rPr lang="zh-CN" sz="1400" b="1" dirty="0">
                            <a:solidFill>
                              <a:schemeClr val="tx1">
                                <a:lumMod val="85000"/>
                                <a:lumOff val="15000"/>
                              </a:schemeClr>
                            </a:solidFill>
                            <a:latin typeface="微软雅黑" panose="020B0503020204020204" charset="-122"/>
                            <a:ea typeface="微软雅黑" panose="020B0503020204020204" charset="-122"/>
                            <a:sym typeface="+mn-ea"/>
                          </a:rPr>
                          <m:t>𝐍𝐍</m:t>
                        </m:r>
                      </m:e>
                      <m:sub>
                        <m:r>
                          <a:rPr lang="zh-CN" sz="1400" b="1" dirty="0">
                            <a:solidFill>
                              <a:schemeClr val="tx1">
                                <a:lumMod val="85000"/>
                                <a:lumOff val="15000"/>
                              </a:schemeClr>
                            </a:solidFill>
                            <a:latin typeface="微软雅黑" panose="020B0503020204020204" charset="-122"/>
                            <a:ea typeface="微软雅黑" panose="020B0503020204020204" charset="-122"/>
                            <a:sym typeface="+mn-ea"/>
                          </a:rPr>
                          <m:t>𝐫𝐨𝐛𝐞𝐫𝐭𝐚</m:t>
                        </m:r>
                      </m:sub>
                    </m:sSub>
                  </m:oMath>
                </a14:m>
                <a:r>
                  <a:rPr lang="zh-CN" sz="1400" b="1" dirty="0">
                    <a:solidFill>
                      <a:schemeClr val="tx1">
                        <a:lumMod val="85000"/>
                        <a:lumOff val="15000"/>
                      </a:schemeClr>
                    </a:solidFill>
                    <a:latin typeface="微软雅黑" panose="020B0503020204020204" charset="-122"/>
                    <a:ea typeface="微软雅黑" panose="020B0503020204020204" charset="-122"/>
                    <a:sym typeface="+mn-ea"/>
                  </a:rPr>
                  <a:t>）：</a:t>
                </a:r>
                <a:r>
                  <a:rPr lang="zh-CN" sz="1400" dirty="0">
                    <a:solidFill>
                      <a:schemeClr val="tx1">
                        <a:lumMod val="85000"/>
                        <a:lumOff val="15000"/>
                      </a:schemeClr>
                    </a:solidFill>
                    <a:latin typeface="微软雅黑" panose="020B0503020204020204" charset="-122"/>
                    <a:ea typeface="微软雅黑" panose="020B0503020204020204" charset="-122"/>
                    <a:sym typeface="+mn-ea"/>
                  </a:rPr>
                  <a:t>直接检索示例，与第一个检索到的示例相关联的目标y1被认为是测试样本的预测目标，选</a:t>
                </a:r>
                <a:r>
                  <a:rPr lang="en-US" altLang="zh-CN" sz="1400" dirty="0">
                    <a:solidFill>
                      <a:schemeClr val="tx1">
                        <a:lumMod val="85000"/>
                        <a:lumOff val="15000"/>
                      </a:schemeClr>
                    </a:solidFill>
                    <a:latin typeface="微软雅黑" panose="020B0503020204020204" charset="-122"/>
                    <a:ea typeface="微软雅黑" panose="020B0503020204020204" charset="-122"/>
                    <a:sym typeface="+mn-ea"/>
                  </a:rPr>
                  <a:t>1</a:t>
                </a:r>
                <a:r>
                  <a:rPr lang="zh-CN" altLang="en-US" sz="1400" dirty="0">
                    <a:solidFill>
                      <a:schemeClr val="tx1">
                        <a:lumMod val="85000"/>
                        <a:lumOff val="15000"/>
                      </a:schemeClr>
                    </a:solidFill>
                    <a:latin typeface="微软雅黑" panose="020B0503020204020204" charset="-122"/>
                    <a:ea typeface="微软雅黑" panose="020B0503020204020204" charset="-122"/>
                    <a:sym typeface="+mn-ea"/>
                  </a:rPr>
                  <a:t>个</a:t>
                </a:r>
                <a:r>
                  <a:rPr lang="zh-CN" sz="1400" dirty="0">
                    <a:solidFill>
                      <a:schemeClr val="tx1">
                        <a:lumMod val="85000"/>
                        <a:lumOff val="15000"/>
                      </a:schemeClr>
                    </a:solidFill>
                    <a:latin typeface="微软雅黑" panose="020B0503020204020204" charset="-122"/>
                    <a:ea typeface="微软雅黑" panose="020B0503020204020204" charset="-122"/>
                    <a:sym typeface="+mn-ea"/>
                  </a:rPr>
                  <a:t>或者K个（情感分析任务和QA任务）样本并</a:t>
                </a:r>
                <a:r>
                  <a:rPr lang="zh-CN" sz="1400" dirty="0">
                    <a:solidFill>
                      <a:schemeClr val="tx1"/>
                    </a:solidFill>
                    <a:latin typeface="微软雅黑" panose="020B0503020204020204" charset="-122"/>
                    <a:ea typeface="微软雅黑" panose="020B0503020204020204" charset="-122"/>
                    <a:sym typeface="+mn-ea"/>
                  </a:rPr>
                  <a:t>投票</a:t>
                </a:r>
                <a:r>
                  <a:rPr lang="zh-CN" sz="1400" dirty="0">
                    <a:solidFill>
                      <a:schemeClr val="tx1">
                        <a:lumMod val="85000"/>
                        <a:lumOff val="15000"/>
                      </a:schemeClr>
                    </a:solidFill>
                    <a:latin typeface="微软雅黑" panose="020B0503020204020204" charset="-122"/>
                    <a:ea typeface="微软雅黑" panose="020B0503020204020204" charset="-122"/>
                    <a:sym typeface="+mn-ea"/>
                  </a:rPr>
                  <a:t>出最终预测样本；</a:t>
                </a:r>
                <a:br>
                  <a:rPr lang="zh-CN" sz="1400" dirty="0">
                    <a:solidFill>
                      <a:schemeClr val="tx1">
                        <a:lumMod val="85000"/>
                        <a:lumOff val="15000"/>
                      </a:schemeClr>
                    </a:solidFill>
                    <a:latin typeface="微软雅黑" panose="020B0503020204020204" charset="-122"/>
                    <a:ea typeface="微软雅黑" panose="020B0503020204020204" charset="-122"/>
                    <a:sym typeface="+mn-ea"/>
                  </a:rPr>
                </a:br>
                <a:r>
                  <a:rPr lang="zh-CN" sz="1400" b="1" dirty="0">
                    <a:solidFill>
                      <a:schemeClr val="tx1">
                        <a:lumMod val="85000"/>
                        <a:lumOff val="15000"/>
                      </a:schemeClr>
                    </a:solidFill>
                    <a:latin typeface="微软雅黑" panose="020B0503020204020204" charset="-122"/>
                    <a:ea typeface="微软雅黑" panose="020B0503020204020204" charset="-122"/>
                    <a:sym typeface="+mn-ea"/>
                  </a:rPr>
                  <a:t>KATE：</a:t>
                </a:r>
                <a:r>
                  <a:rPr lang="zh-CN" sz="1400" dirty="0">
                    <a:solidFill>
                      <a:schemeClr val="tx1">
                        <a:lumMod val="85000"/>
                        <a:lumOff val="15000"/>
                      </a:schemeClr>
                    </a:solidFill>
                    <a:latin typeface="微软雅黑" panose="020B0503020204020204" charset="-122"/>
                    <a:ea typeface="微软雅黑" panose="020B0503020204020204" charset="-122"/>
                    <a:sym typeface="+mn-ea"/>
                  </a:rPr>
                  <a:t>先用句子编码器提取特征向量，然后计算相似度，再取前K个示例；</a:t>
                </a:r>
                <a:endParaRPr lang="zh-CN" sz="1400" dirty="0">
                  <a:solidFill>
                    <a:schemeClr val="tx1">
                      <a:lumMod val="85000"/>
                      <a:lumOff val="15000"/>
                    </a:schemeClr>
                  </a:solidFill>
                  <a:latin typeface="微软雅黑" panose="020B0503020204020204" charset="-122"/>
                  <a:ea typeface="微软雅黑" panose="020B0503020204020204" charset="-122"/>
                  <a:sym typeface="+mn-ea"/>
                </a:endParaRPr>
              </a:p>
              <a:p>
                <a:pPr marL="0" indent="0" fontAlgn="auto">
                  <a:lnSpc>
                    <a:spcPct val="130000"/>
                  </a:lnSpc>
                  <a:spcBef>
                    <a:spcPts val="0"/>
                  </a:spcBef>
                  <a:buNone/>
                </a:pPr>
                <a:endParaRPr lang="zh-CN" sz="1400" dirty="0">
                  <a:solidFill>
                    <a:schemeClr val="tx1">
                      <a:lumMod val="85000"/>
                      <a:lumOff val="15000"/>
                    </a:schemeClr>
                  </a:solidFill>
                  <a:latin typeface="微软雅黑" panose="020B0503020204020204" charset="-122"/>
                  <a:ea typeface="微软雅黑" panose="020B0503020204020204" charset="-122"/>
                  <a:sym typeface="+mn-ea"/>
                </a:endParaRPr>
              </a:p>
            </p:txBody>
          </p:sp>
        </mc:Choice>
        <mc:Fallback>
          <p:sp>
            <p:nvSpPr>
              <p:cNvPr id="143" name="Text Placeholder 9"/>
              <p:cNvSpPr txBox="1">
                <a:spLocks noRot="1" noChangeAspect="1" noMove="1" noResize="1" noEditPoints="1" noAdjustHandles="1" noChangeArrowheads="1" noChangeShapeType="1" noTextEdit="1"/>
              </p:cNvSpPr>
              <p:nvPr/>
            </p:nvSpPr>
            <p:spPr>
              <a:xfrm>
                <a:off x="666750" y="1526540"/>
                <a:ext cx="10843895" cy="2052955"/>
              </a:xfrm>
              <a:prstGeom prst="rect">
                <a:avLst/>
              </a:prstGeom>
              <a:blipFill rotWithShape="1">
                <a:blip r:embed="rId3"/>
                <a:stretch>
                  <a:fillRect/>
                </a:stretch>
              </a:blipFill>
            </p:spPr>
            <p:txBody>
              <a:bodyPr/>
              <a:lstStyle/>
              <a:p>
                <a:r>
                  <a:rPr lang="zh-CN" altLang="en-US">
                    <a:noFill/>
                  </a:rPr>
                  <a:t> </a:t>
                </a:r>
              </a:p>
            </p:txBody>
          </p:sp>
        </mc:Fallback>
      </mc:AlternateContent>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custDataLst>
              <p:tags r:id="rId4"/>
            </p:custDataLst>
          </p:nvPr>
        </p:nvPicPr>
        <p:blipFill>
          <a:blip r:embed="rId5"/>
          <a:stretch>
            <a:fillRect/>
          </a:stretch>
        </p:blipFill>
        <p:spPr>
          <a:xfrm>
            <a:off x="1517650" y="3429000"/>
            <a:ext cx="4276725" cy="2695575"/>
          </a:xfrm>
          <a:prstGeom prst="rect">
            <a:avLst/>
          </a:prstGeom>
        </p:spPr>
      </p:pic>
      <p:sp>
        <p:nvSpPr>
          <p:cNvPr id="5" name="矩形 4"/>
          <p:cNvSpPr/>
          <p:nvPr>
            <p:custDataLst>
              <p:tags r:id="rId6"/>
            </p:custDataLst>
          </p:nvPr>
        </p:nvSpPr>
        <p:spPr>
          <a:xfrm>
            <a:off x="5474335" y="3541395"/>
            <a:ext cx="5767070" cy="2687320"/>
          </a:xfrm>
          <a:prstGeom prst="rect">
            <a:avLst/>
          </a:prstGeom>
        </p:spPr>
        <p:txBody>
          <a:bodyPr wrap="square">
            <a:noAutofit/>
          </a:bodyPr>
          <a:p>
            <a:pPr marL="0" lvl="0" indent="0" fontAlgn="auto">
              <a:lnSpc>
                <a:spcPct val="150000"/>
              </a:lnSpc>
            </a:pPr>
            <a:endParaRPr lang="zh-CN" dirty="0">
              <a:solidFill>
                <a:schemeClr val="tx1">
                  <a:lumMod val="85000"/>
                  <a:lumOff val="15000"/>
                </a:schemeClr>
              </a:solidFill>
              <a:latin typeface="微软雅黑" panose="020B0503020204020204" charset="-122"/>
              <a:ea typeface="微软雅黑" panose="020B0503020204020204" charset="-122"/>
              <a:sym typeface="+mn-ea"/>
            </a:endParaRPr>
          </a:p>
        </p:txBody>
      </p:sp>
      <mc:AlternateContent xmlns:mc="http://schemas.openxmlformats.org/markup-compatibility/2006">
        <mc:Choice xmlns:a14="http://schemas.microsoft.com/office/drawing/2010/main" Requires="a14">
          <p:sp>
            <p:nvSpPr>
              <p:cNvPr id="102" name="矩形 101"/>
              <p:cNvSpPr/>
              <p:nvPr>
                <p:custDataLst>
                  <p:tags r:id="rId7"/>
                </p:custDataLst>
              </p:nvPr>
            </p:nvSpPr>
            <p:spPr>
              <a:xfrm>
                <a:off x="6162040" y="3579495"/>
                <a:ext cx="5156835" cy="1998345"/>
              </a:xfrm>
              <a:prstGeom prst="rect">
                <a:avLst/>
              </a:prstGeom>
            </p:spPr>
            <p:txBody>
              <a:bodyPr wrap="square">
                <a:noAutofit/>
              </a:bodyPr>
              <a:p>
                <a:pPr marL="0" lvl="0" indent="0" fontAlgn="auto">
                  <a:lnSpc>
                    <a:spcPct val="150000"/>
                  </a:lnSpc>
                </a:pP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测试数据集为</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IMDB</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ICL</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示例来自于</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SST-2</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数据集：</a:t>
                </a:r>
                <a:endPar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endParaRPr>
              </a:p>
              <a:p>
                <a:pPr marL="0" lvl="0" indent="0" fontAlgn="auto">
                  <a:lnSpc>
                    <a:spcPct val="150000"/>
                  </a:lnSpc>
                </a:pPr>
                <a14:m>
                  <m:oMath xmlns:m="http://schemas.openxmlformats.org/officeDocument/2006/math">
                    <m:sSub>
                      <m:sSubPr>
                        <m:ctrlP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𝐊𝐀𝐓𝐄</m:t>
                        </m:r>
                      </m:e>
                      <m:sub>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𝒔𝒔𝒕</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𝟐</m:t>
                        </m:r>
                      </m:sub>
                    </m:sSub>
                  </m:oMath>
                </a14:m>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获得了最好的精度，这表明对类似任务进行微调可以提高KATE的性能。</a:t>
                </a:r>
                <a14:m>
                  <m:oMath xmlns:m="http://schemas.openxmlformats.org/officeDocument/2006/math">
                    <m:sSub>
                      <m:sSubPr>
                        <m:ctrlP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𝐊𝐍𝐍</m:t>
                        </m:r>
                      </m:e>
                      <m:sub>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𝐬𝐬𝐭</m:t>
                        </m:r>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𝟐</m:t>
                        </m:r>
                      </m:sub>
                    </m:sSub>
                  </m:oMath>
                </a14:m>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的准确率为92.46</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，表明检索模块的对</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GPT3</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的互补性。（</a:t>
                </a:r>
                <a:r>
                  <a:rPr lang="en-US" altLang="zh-CN" sz="1200"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在</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SST-2数据集上对句子编码器进行微调</a:t>
                </a:r>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a:t>
                </a:r>
                <a:endParaRPr lang="en-US" altLang="zh-CN" sz="1200"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endParaRPr>
              </a:p>
              <a:p>
                <a:pPr marL="0" lvl="0" indent="0" fontAlgn="auto">
                  <a:lnSpc>
                    <a:spcPct val="150000"/>
                  </a:lnSpc>
                </a:pPr>
                <a14:m>
                  <m:oMath xmlns:m="http://schemas.openxmlformats.org/officeDocument/2006/math">
                    <m:sSub>
                      <m:sSubPr>
                        <m:ctrlP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𝐊𝐀𝐓𝐄</m:t>
                        </m:r>
                      </m:e>
                      <m:sub>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𝒏𝒍𝒊</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𝒔𝒕𝒔</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𝒃</m:t>
                        </m:r>
                      </m:sub>
                    </m:sSub>
                  </m:oMath>
                </a14:m>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性能低于</a:t>
                </a:r>
                <a14:m>
                  <m:oMath xmlns:m="http://schemas.openxmlformats.org/officeDocument/2006/math">
                    <m:sSub>
                      <m:sSubPr>
                        <m:ctrlP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𝐊𝐀𝐓𝐄</m:t>
                        </m:r>
                      </m:e>
                      <m:sub>
                        <m:r>
                          <a:rPr lang="en-US" altLang="zh-CN" sz="1200" b="1"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𝒏𝒊𝒍</m:t>
                        </m:r>
                      </m:sub>
                    </m:sSub>
                  </m:oMath>
                </a14:m>
                <a:r>
                  <a:rPr lang="zh-CN" altLang="en-US"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，是</a:t>
                </a:r>
                <a:r>
                  <a:rPr lang="en-US" altLang="zh-CN" sz="1200" b="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a:t>由于 IMDB 数据集和 NLI+STS-B 数据集的目标不同，这表明对不同任务的微调可能会损害 KATE 的性能。</a:t>
                </a:r>
                <a:endParaRPr lang="en-US" altLang="zh-CN" sz="1200"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endParaRPr>
              </a:p>
            </p:txBody>
          </p:sp>
        </mc:Choice>
        <mc:Fallback>
          <p:sp>
            <p:nvSpPr>
              <p:cNvPr id="102" name="矩形 101"/>
              <p:cNvSpPr>
                <a:spLocks noRot="1" noChangeAspect="1" noMove="1" noResize="1" noEditPoints="1" noAdjustHandles="1" noChangeArrowheads="1" noChangeShapeType="1" noTextEdit="1"/>
              </p:cNvSpPr>
              <p:nvPr>
                <p:custDataLst>
                  <p:tags r:id="rId8"/>
                </p:custDataLst>
              </p:nvPr>
            </p:nvSpPr>
            <p:spPr>
              <a:xfrm>
                <a:off x="6162040" y="3579495"/>
                <a:ext cx="5156835" cy="1998345"/>
              </a:xfrm>
              <a:prstGeom prst="rect">
                <a:avLst/>
              </a:prstGeom>
              <a:blipFill rotWithShape="1">
                <a:blip r:embed="rId9"/>
                <a:stretch>
                  <a:fillRect/>
                </a:stretch>
              </a:blipFill>
            </p:spPr>
            <p:txBody>
              <a:bodyPr/>
              <a:lstStyle/>
              <a:p>
                <a:r>
                  <a:rPr lang="zh-CN" altLang="en-US">
                    <a:noFill/>
                  </a:rPr>
                  <a:t> </a:t>
                </a:r>
              </a:p>
            </p:txBody>
          </p:sp>
        </mc:Fallback>
      </mc:AlternateContent>
    </p:spTree>
    <p:custDataLst>
      <p:tags r:id="rId10"/>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8" name="Text Placeholder 8"/>
          <p:cNvSpPr txBox="1"/>
          <p:nvPr>
            <p:custDataLst>
              <p:tags r:id="rId2"/>
            </p:custDataLst>
          </p:nvPr>
        </p:nvSpPr>
        <p:spPr>
          <a:xfrm>
            <a:off x="781685" y="1130300"/>
            <a:ext cx="9047480" cy="33718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文本</a:t>
            </a:r>
            <a:r>
              <a:rPr lang="en-US" altLang="zh-CN"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：What Makes Good In-Context Examples for GPT-3?（</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ACL22</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mc:AlternateContent xmlns:mc="http://schemas.openxmlformats.org/markup-compatibility/2006">
        <mc:Choice xmlns:a14="http://schemas.microsoft.com/office/drawing/2010/main" Requires="a14">
          <p:sp>
            <p:nvSpPr>
              <p:cNvPr id="143" name="Text Placeholder 9"/>
              <p:cNvSpPr txBox="1"/>
              <p:nvPr/>
            </p:nvSpPr>
            <p:spPr>
              <a:xfrm>
                <a:off x="666750" y="1526540"/>
                <a:ext cx="5190490" cy="2014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fontAlgn="auto">
                  <a:lnSpc>
                    <a:spcPct val="130000"/>
                  </a:lnSpc>
                  <a:spcBef>
                    <a:spcPts val="0"/>
                  </a:spcBef>
                  <a:buNone/>
                </a:pPr>
                <a:r>
                  <a:rPr lang="zh-CN" sz="1600" b="1" dirty="0">
                    <a:solidFill>
                      <a:schemeClr val="tx1">
                        <a:lumMod val="85000"/>
                        <a:lumOff val="15000"/>
                      </a:schemeClr>
                    </a:solidFill>
                    <a:latin typeface="微软雅黑" panose="020B0503020204020204" charset="-122"/>
                    <a:ea typeface="微软雅黑" panose="020B0503020204020204" charset="-122"/>
                    <a:sym typeface="+mn-ea"/>
                  </a:rPr>
                  <a:t>其他因素对性能的影响：</a:t>
                </a:r>
                <a:endParaRPr lang="zh-CN" sz="1600" b="1" dirty="0">
                  <a:solidFill>
                    <a:schemeClr val="tx1">
                      <a:lumMod val="85000"/>
                      <a:lumOff val="15000"/>
                    </a:schemeClr>
                  </a:solidFill>
                  <a:latin typeface="微软雅黑" panose="020B0503020204020204" charset="-122"/>
                  <a:ea typeface="微软雅黑" panose="020B0503020204020204" charset="-122"/>
                  <a:sym typeface="+mn-ea"/>
                </a:endParaRPr>
              </a:p>
              <a:p>
                <a:pPr marL="0" indent="0" fontAlgn="auto">
                  <a:lnSpc>
                    <a:spcPct val="130000"/>
                  </a:lnSpc>
                  <a:spcBef>
                    <a:spcPts val="0"/>
                  </a:spcBef>
                  <a:buNone/>
                </a:pP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1</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、示例</a:t>
                </a:r>
                <a:r>
                  <a:rPr lang="zh-CN" sz="1400" b="1" dirty="0">
                    <a:solidFill>
                      <a:schemeClr val="tx1">
                        <a:lumMod val="85000"/>
                        <a:lumOff val="15000"/>
                      </a:schemeClr>
                    </a:solidFill>
                    <a:latin typeface="微软雅黑" panose="020B0503020204020204" charset="-122"/>
                    <a:ea typeface="微软雅黑" panose="020B0503020204020204" charset="-122"/>
                    <a:sym typeface="+mn-ea"/>
                  </a:rPr>
                  <a:t>数量对KATE性能的影响</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a:t>
                </a:r>
                <a:r>
                  <a:rPr sz="1400" dirty="0">
                    <a:ea typeface="微软雅黑" panose="020B0503020204020204" charset="-122"/>
                    <a:sym typeface="+mn-ea"/>
                  </a:rPr>
                  <a:t>选择5、10、20、35和64个样本，并在不同设置下将</a:t>
                </a:r>
                <a14:m>
                  <m:oMath xmlns:m="http://schemas.openxmlformats.org/officeDocument/2006/math">
                    <m:sSub>
                      <m:sSubPr>
                        <m:ctrlP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m:rPr>
                            <m:sty m:val="p"/>
                          </m:rPr>
                          <a:rPr lang="en-US" altLang="zh-CN" sz="1400"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KATE</m:t>
                        </m:r>
                      </m:e>
                      <m:sub>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𝑛𝑙𝑖</m:t>
                        </m:r>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𝑠𝑡𝑠</m:t>
                        </m:r>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m:t>
                        </m:r>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𝑏</m:t>
                        </m:r>
                      </m:sub>
                    </m:sSub>
                  </m:oMath>
                </a14:m>
                <a:r>
                  <a:rPr sz="1400" dirty="0">
                    <a:ea typeface="微软雅黑" panose="020B0503020204020204" charset="-122"/>
                    <a:sym typeface="+mn-ea"/>
                  </a:rPr>
                  <a:t>与随机基线和</a:t>
                </a:r>
                <a14:m>
                  <m:oMath xmlns:m="http://schemas.openxmlformats.org/officeDocument/2006/math">
                    <m:sSub>
                      <m:sSubPr>
                        <m:ctrlP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ctrlPr>
                      </m:sSubPr>
                      <m:e>
                        <m:r>
                          <m:rPr>
                            <m:sty m:val="p"/>
                          </m:rPr>
                          <a:rPr lang="en-US" altLang="zh-CN" sz="1400"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KATE</m:t>
                        </m:r>
                      </m:e>
                      <m:sub>
                        <m:r>
                          <a:rPr lang="en-US" altLang="zh-CN" sz="1400" i="1" dirty="0">
                            <a:solidFill>
                              <a:schemeClr val="tx1">
                                <a:lumMod val="85000"/>
                                <a:lumOff val="15000"/>
                              </a:schemeClr>
                            </a:solidFill>
                            <a:latin typeface="DejaVu Math TeX Gyre" panose="02000503000000000000" charset="0"/>
                            <a:ea typeface="微软雅黑" panose="020B0503020204020204" charset="-122"/>
                            <a:cs typeface="DejaVu Math TeX Gyre" panose="02000503000000000000" charset="0"/>
                            <a:sym typeface="+mn-ea"/>
                          </a:rPr>
                          <m:t>𝑟𝑜𝑏𝑒𝑟𝑡𝑎</m:t>
                        </m:r>
                      </m:sub>
                    </m:sSub>
                  </m:oMath>
                </a14:m>
                <a:r>
                  <a:rPr sz="1400" dirty="0">
                    <a:ea typeface="微软雅黑" panose="020B0503020204020204" charset="-122"/>
                    <a:sym typeface="+mn-ea"/>
                  </a:rPr>
                  <a:t>进行比较。如图2的左图所示，KATE和随机基线都受益于使用更多的示例。然而，即使上下文示例的数量只有5个，KATE也始终优于随机选择方法。</a:t>
                </a:r>
                <a:r>
                  <a:rPr lang="zh-CN" sz="1400" dirty="0">
                    <a:ea typeface="微软雅黑" panose="020B0503020204020204" charset="-122"/>
                    <a:sym typeface="+mn-ea"/>
                  </a:rPr>
                  <a:t>因此，</a:t>
                </a:r>
                <a:r>
                  <a:rPr sz="1400" dirty="0">
                    <a:ea typeface="微软雅黑" panose="020B0503020204020204" charset="-122"/>
                    <a:sym typeface="+mn-ea"/>
                  </a:rPr>
                  <a:t>使用更少的示例</a:t>
                </a:r>
                <a:r>
                  <a:rPr lang="zh-CN" sz="1400" dirty="0">
                    <a:ea typeface="微软雅黑" panose="020B0503020204020204" charset="-122"/>
                    <a:sym typeface="+mn-ea"/>
                  </a:rPr>
                  <a:t>也</a:t>
                </a:r>
                <a:r>
                  <a:rPr sz="1400" dirty="0">
                    <a:ea typeface="微软雅黑" panose="020B0503020204020204" charset="-122"/>
                    <a:sym typeface="+mn-ea"/>
                  </a:rPr>
                  <a:t>可以更有效地使用GPT-3进行推理。</a:t>
                </a:r>
                <a:endParaRPr sz="1400" dirty="0">
                  <a:ea typeface="微软雅黑" panose="020B0503020204020204" charset="-122"/>
                  <a:sym typeface="+mn-ea"/>
                </a:endParaRPr>
              </a:p>
            </p:txBody>
          </p:sp>
        </mc:Choice>
        <mc:Fallback>
          <p:sp>
            <p:nvSpPr>
              <p:cNvPr id="143" name="Text Placeholder 9"/>
              <p:cNvSpPr txBox="1">
                <a:spLocks noRot="1" noChangeAspect="1" noMove="1" noResize="1" noEditPoints="1" noAdjustHandles="1" noChangeArrowheads="1" noChangeShapeType="1" noTextEdit="1"/>
              </p:cNvSpPr>
              <p:nvPr/>
            </p:nvSpPr>
            <p:spPr>
              <a:xfrm>
                <a:off x="666750" y="1526540"/>
                <a:ext cx="5190490" cy="2014855"/>
              </a:xfrm>
              <a:prstGeom prst="rect">
                <a:avLst/>
              </a:prstGeom>
              <a:blipFill rotWithShape="1">
                <a:blip r:embed="rId3"/>
                <a:stretch>
                  <a:fillRect b="-819"/>
                </a:stretch>
              </a:blipFill>
            </p:spPr>
            <p:txBody>
              <a:bodyPr/>
              <a:lstStyle/>
              <a:p>
                <a:r>
                  <a:rPr lang="zh-CN" altLang="en-US">
                    <a:noFill/>
                  </a:rPr>
                  <a:t> </a:t>
                </a:r>
              </a:p>
            </p:txBody>
          </p:sp>
        </mc:Fallback>
      </mc:AlternateContent>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p:cNvSpPr/>
          <p:nvPr>
            <p:custDataLst>
              <p:tags r:id="rId4"/>
            </p:custDataLst>
          </p:nvPr>
        </p:nvSpPr>
        <p:spPr>
          <a:xfrm>
            <a:off x="5474335" y="3541395"/>
            <a:ext cx="5767070" cy="2687320"/>
          </a:xfrm>
          <a:prstGeom prst="rect">
            <a:avLst/>
          </a:prstGeom>
        </p:spPr>
        <p:txBody>
          <a:bodyPr wrap="square">
            <a:noAutofit/>
          </a:bodyPr>
          <a:p>
            <a:pPr marL="0" lvl="0" indent="0" fontAlgn="auto">
              <a:lnSpc>
                <a:spcPct val="150000"/>
              </a:lnSpc>
            </a:pPr>
            <a:endParaRPr lang="zh-CN" dirty="0">
              <a:solidFill>
                <a:schemeClr val="tx1">
                  <a:lumMod val="85000"/>
                  <a:lumOff val="15000"/>
                </a:schemeClr>
              </a:solidFill>
              <a:latin typeface="微软雅黑" panose="020B0503020204020204" charset="-122"/>
              <a:ea typeface="微软雅黑" panose="020B0503020204020204" charset="-122"/>
              <a:sym typeface="+mn-ea"/>
            </a:endParaRPr>
          </a:p>
        </p:txBody>
      </p:sp>
      <p:pic>
        <p:nvPicPr>
          <p:cNvPr id="3" name="图片 2"/>
          <p:cNvPicPr/>
          <p:nvPr/>
        </p:nvPicPr>
        <p:blipFill>
          <a:blip r:embed="rId5"/>
        </p:blipFill>
        <p:spPr>
          <a:xfrm>
            <a:off x="666750" y="3730625"/>
            <a:ext cx="5366385" cy="2308860"/>
          </a:xfrm>
          <a:prstGeom prst="rect">
            <a:avLst/>
          </a:prstGeom>
        </p:spPr>
      </p:pic>
      <p:sp>
        <p:nvSpPr>
          <p:cNvPr id="6" name="Text Placeholder 9"/>
          <p:cNvSpPr txBox="1"/>
          <p:nvPr/>
        </p:nvSpPr>
        <p:spPr>
          <a:xfrm>
            <a:off x="6151245" y="1830070"/>
            <a:ext cx="5201920" cy="2363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fontAlgn="auto">
              <a:lnSpc>
                <a:spcPct val="130000"/>
              </a:lnSpc>
              <a:spcBef>
                <a:spcPts val="0"/>
              </a:spcBef>
              <a:buNone/>
            </a:pPr>
            <a:r>
              <a:rPr lang="en-US" altLang="zh-CN" sz="1400" b="1" dirty="0">
                <a:solidFill>
                  <a:schemeClr val="tx1">
                    <a:lumMod val="85000"/>
                    <a:lumOff val="15000"/>
                  </a:schemeClr>
                </a:solidFill>
                <a:latin typeface="微软雅黑" panose="020B0503020204020204" charset="-122"/>
                <a:ea typeface="微软雅黑" panose="020B0503020204020204" charset="-122"/>
                <a:sym typeface="+mn-ea"/>
              </a:rPr>
              <a:t>2</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a:t>
            </a:r>
            <a:r>
              <a:rPr lang="zh-CN" sz="1400" b="1" dirty="0">
                <a:solidFill>
                  <a:schemeClr val="tx1">
                    <a:lumMod val="85000"/>
                    <a:lumOff val="15000"/>
                  </a:schemeClr>
                </a:solidFill>
                <a:latin typeface="微软雅黑" panose="020B0503020204020204" charset="-122"/>
                <a:ea typeface="微软雅黑" panose="020B0503020204020204" charset="-122"/>
                <a:sym typeface="+mn-ea"/>
              </a:rPr>
              <a:t>上下文示例的顺序如何影响KATE的结果</a:t>
            </a: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a:p>
            <a:pPr marL="0" indent="0" fontAlgn="auto">
              <a:lnSpc>
                <a:spcPct val="130000"/>
              </a:lnSpc>
              <a:spcBef>
                <a:spcPts val="0"/>
              </a:spcBef>
              <a:buNone/>
            </a:pPr>
            <a:r>
              <a:rPr lang="zh-CN" sz="1400" dirty="0">
                <a:ea typeface="微软雅黑" panose="020B0503020204020204" charset="-122"/>
                <a:sym typeface="+mn-ea"/>
              </a:rPr>
              <a:t>使用</a:t>
            </a:r>
            <a:r>
              <a:rPr sz="1400" dirty="0">
                <a:ea typeface="微软雅黑" panose="020B0503020204020204" charset="-122"/>
                <a:sym typeface="+mn-ea"/>
              </a:rPr>
              <a:t>NQ数据集中的上下文样例进行</a:t>
            </a:r>
            <a:r>
              <a:rPr sz="1400" dirty="0">
                <a:ea typeface="微软雅黑" panose="020B0503020204020204" charset="-122"/>
                <a:sym typeface="+mn-ea"/>
              </a:rPr>
              <a:t>3种</a:t>
            </a:r>
            <a:r>
              <a:rPr sz="1400" dirty="0">
                <a:ea typeface="微软雅黑" panose="020B0503020204020204" charset="-122"/>
                <a:sym typeface="+mn-ea"/>
              </a:rPr>
              <a:t>随机排序，</a:t>
            </a:r>
            <a:r>
              <a:rPr lang="zh-CN" sz="1400" dirty="0">
                <a:ea typeface="微软雅黑" panose="020B0503020204020204" charset="-122"/>
                <a:sym typeface="+mn-ea"/>
              </a:rPr>
              <a:t>以及默认顺序和</a:t>
            </a:r>
            <a:r>
              <a:rPr sz="1400" dirty="0">
                <a:ea typeface="微软雅黑" panose="020B0503020204020204" charset="-122"/>
                <a:sym typeface="+mn-ea"/>
              </a:rPr>
              <a:t>反向顺序</a:t>
            </a:r>
            <a:r>
              <a:rPr lang="zh-CN" sz="1400" dirty="0">
                <a:ea typeface="微软雅黑" panose="020B0503020204020204" charset="-122"/>
                <a:sym typeface="+mn-ea"/>
              </a:rPr>
              <a:t>的实验</a:t>
            </a:r>
            <a:r>
              <a:rPr sz="1400" dirty="0">
                <a:ea typeface="微软雅黑" panose="020B0503020204020204" charset="-122"/>
                <a:sym typeface="+mn-ea"/>
              </a:rPr>
              <a:t>。</a:t>
            </a:r>
            <a:br>
              <a:rPr sz="1400" dirty="0">
                <a:ea typeface="微软雅黑" panose="020B0503020204020204" charset="-122"/>
                <a:sym typeface="+mn-ea"/>
              </a:rPr>
            </a:br>
            <a:r>
              <a:rPr sz="1400" dirty="0">
                <a:ea typeface="微软雅黑" panose="020B0503020204020204" charset="-122"/>
                <a:sym typeface="+mn-ea"/>
              </a:rPr>
              <a:t>在NQ数据集上，倒序表现最好。</a:t>
            </a:r>
            <a:r>
              <a:rPr lang="zh-CN" sz="1400" dirty="0">
                <a:ea typeface="微软雅黑" panose="020B0503020204020204" charset="-122"/>
                <a:sym typeface="+mn-ea"/>
              </a:rPr>
              <a:t>但</a:t>
            </a:r>
            <a:r>
              <a:rPr sz="1400" dirty="0">
                <a:ea typeface="微软雅黑" panose="020B0503020204020204" charset="-122"/>
                <a:sym typeface="+mn-ea"/>
              </a:rPr>
              <a:t>在WQ和TriviaQA上做了实验，发现默认顺序的性能比相反的顺序稍好。因此，</a:t>
            </a:r>
            <a:r>
              <a:rPr sz="1400" b="1" dirty="0">
                <a:ea typeface="微软雅黑" panose="020B0503020204020204" charset="-122"/>
                <a:sym typeface="+mn-ea"/>
              </a:rPr>
              <a:t>顺序的选择取决于数据。</a:t>
            </a:r>
            <a:r>
              <a:rPr sz="1400" dirty="0">
                <a:ea typeface="微软雅黑" panose="020B0503020204020204" charset="-122"/>
                <a:sym typeface="+mn-ea"/>
              </a:rPr>
              <a:t>此外，可以观察到NQ结果之间的差异往往非常小，这表明</a:t>
            </a:r>
            <a:r>
              <a:rPr sz="1400" b="1" dirty="0">
                <a:ea typeface="微软雅黑" panose="020B0503020204020204" charset="-122"/>
                <a:sym typeface="+mn-ea"/>
              </a:rPr>
              <a:t>示例顺序对KATE的性能没有显著影响。</a:t>
            </a:r>
            <a:endParaRPr sz="1400" b="1" dirty="0">
              <a:ea typeface="微软雅黑" panose="020B0503020204020204" charset="-122"/>
              <a:sym typeface="+mn-ea"/>
            </a:endParaRPr>
          </a:p>
        </p:txBody>
      </p:sp>
      <p:pic>
        <p:nvPicPr>
          <p:cNvPr id="7" name="图片 6"/>
          <p:cNvPicPr>
            <a:picLocks noChangeAspect="1"/>
          </p:cNvPicPr>
          <p:nvPr/>
        </p:nvPicPr>
        <p:blipFill>
          <a:blip r:embed="rId6"/>
          <a:stretch>
            <a:fillRect/>
          </a:stretch>
        </p:blipFill>
        <p:spPr>
          <a:xfrm>
            <a:off x="6487160" y="3970020"/>
            <a:ext cx="4112260" cy="1607820"/>
          </a:xfrm>
          <a:prstGeom prst="rect">
            <a:avLst/>
          </a:prstGeom>
        </p:spPr>
      </p:pic>
    </p:spTree>
    <p:custDataLst>
      <p:tags r:id="rId7"/>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p:cNvSpPr/>
          <p:nvPr/>
        </p:nvSpPr>
        <p:spPr>
          <a:xfrm>
            <a:off x="1706880" y="-6985"/>
            <a:ext cx="8778240" cy="6887210"/>
          </a:xfrm>
          <a:prstGeom prst="rect">
            <a:avLst/>
          </a:prstGeom>
          <a:blipFill dpi="0" rotWithShape="1">
            <a:blip r:embed="rId1">
              <a:alphaModFix amt="5000"/>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0" name="组合 149"/>
          <p:cNvGrpSpPr/>
          <p:nvPr/>
        </p:nvGrpSpPr>
        <p:grpSpPr>
          <a:xfrm rot="10800000">
            <a:off x="-10795" y="-6985"/>
            <a:ext cx="12230100" cy="6877685"/>
            <a:chOff x="-10795" y="-6985"/>
            <a:chExt cx="12230100" cy="6877685"/>
          </a:xfrm>
        </p:grpSpPr>
        <p:sp>
          <p:nvSpPr>
            <p:cNvPr id="151" name="任意多边形 90"/>
            <p:cNvSpPr/>
            <p:nvPr/>
          </p:nvSpPr>
          <p:spPr>
            <a:xfrm>
              <a:off x="-10795" y="-6985"/>
              <a:ext cx="799465" cy="6413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4" h="821">
                  <a:moveTo>
                    <a:pt x="0" y="0"/>
                  </a:moveTo>
                  <a:lnTo>
                    <a:pt x="1024" y="0"/>
                  </a:lnTo>
                  <a:lnTo>
                    <a:pt x="1024" y="13"/>
                  </a:lnTo>
                  <a:cubicBezTo>
                    <a:pt x="1001" y="463"/>
                    <a:pt x="629" y="821"/>
                    <a:pt x="174" y="821"/>
                  </a:cubicBezTo>
                  <a:cubicBezTo>
                    <a:pt x="117" y="821"/>
                    <a:pt x="61" y="815"/>
                    <a:pt x="7" y="805"/>
                  </a:cubicBezTo>
                  <a:lnTo>
                    <a:pt x="0" y="803"/>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2" name="任意多边形 91"/>
            <p:cNvSpPr/>
            <p:nvPr/>
          </p:nvSpPr>
          <p:spPr>
            <a:xfrm>
              <a:off x="11304905" y="6111240"/>
              <a:ext cx="914400" cy="759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0" h="1196">
                  <a:moveTo>
                    <a:pt x="852" y="0"/>
                  </a:moveTo>
                  <a:cubicBezTo>
                    <a:pt x="1072" y="0"/>
                    <a:pt x="1273" y="84"/>
                    <a:pt x="1424" y="221"/>
                  </a:cubicBezTo>
                  <a:lnTo>
                    <a:pt x="1440" y="236"/>
                  </a:lnTo>
                  <a:lnTo>
                    <a:pt x="1440" y="1196"/>
                  </a:lnTo>
                  <a:lnTo>
                    <a:pt x="73" y="1196"/>
                  </a:lnTo>
                  <a:lnTo>
                    <a:pt x="67" y="1183"/>
                  </a:lnTo>
                  <a:cubicBezTo>
                    <a:pt x="24" y="1081"/>
                    <a:pt x="0" y="969"/>
                    <a:pt x="0" y="852"/>
                  </a:cubicBezTo>
                  <a:cubicBezTo>
                    <a:pt x="0" y="381"/>
                    <a:pt x="381" y="0"/>
                    <a:pt x="852" y="0"/>
                  </a:cubicBez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3" name="椭圆 152"/>
            <p:cNvSpPr/>
            <p:nvPr/>
          </p:nvSpPr>
          <p:spPr>
            <a:xfrm>
              <a:off x="11527790" y="5535930"/>
              <a:ext cx="377825" cy="37782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4" name="椭圆 153"/>
            <p:cNvSpPr/>
            <p:nvPr/>
          </p:nvSpPr>
          <p:spPr>
            <a:xfrm>
              <a:off x="400685" y="817245"/>
              <a:ext cx="271145" cy="27114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5" name="椭圆 154"/>
            <p:cNvSpPr/>
            <p:nvPr/>
          </p:nvSpPr>
          <p:spPr>
            <a:xfrm>
              <a:off x="10687050" y="6111240"/>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6" name="椭圆 155"/>
            <p:cNvSpPr/>
            <p:nvPr/>
          </p:nvSpPr>
          <p:spPr>
            <a:xfrm>
              <a:off x="922655" y="273685"/>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7" name="椭圆 156"/>
            <p:cNvSpPr/>
            <p:nvPr/>
          </p:nvSpPr>
          <p:spPr>
            <a:xfrm>
              <a:off x="11727180" y="482473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8" name="椭圆 157"/>
            <p:cNvSpPr/>
            <p:nvPr/>
          </p:nvSpPr>
          <p:spPr>
            <a:xfrm>
              <a:off x="270510" y="139319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7" name="文本框 56"/>
          <p:cNvSpPr txBox="1"/>
          <p:nvPr/>
        </p:nvSpPr>
        <p:spPr>
          <a:xfrm>
            <a:off x="4620260" y="1240155"/>
            <a:ext cx="2948940" cy="2646878"/>
          </a:xfrm>
          <a:prstGeom prst="rect">
            <a:avLst/>
          </a:prstGeom>
          <a:noFill/>
        </p:spPr>
        <p:txBody>
          <a:bodyPr wrap="square" rtlCol="0">
            <a:spAutoFit/>
          </a:bodyPr>
          <a:lstStyle/>
          <a:p>
            <a:pPr algn="ctr"/>
            <a:r>
              <a:rPr lang="en-US" altLang="zh-CN" sz="16600" dirty="0">
                <a:solidFill>
                  <a:srgbClr val="003F88"/>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a:t>
            </a:r>
            <a:endParaRPr lang="en-US" altLang="zh-CN" sz="16600" dirty="0">
              <a:solidFill>
                <a:srgbClr val="003F88"/>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sp>
        <p:nvSpPr>
          <p:cNvPr id="27" name="文本框 26"/>
          <p:cNvSpPr txBox="1"/>
          <p:nvPr/>
        </p:nvSpPr>
        <p:spPr>
          <a:xfrm>
            <a:off x="2947035" y="3688080"/>
            <a:ext cx="6298565" cy="645160"/>
          </a:xfrm>
          <a:prstGeom prst="rect">
            <a:avLst/>
          </a:prstGeom>
          <a:noFill/>
        </p:spPr>
        <p:txBody>
          <a:bodyPr wrap="square" rtlCol="0">
            <a:spAutoFit/>
          </a:bodyPr>
          <a:lstStyle/>
          <a:p>
            <a:pPr algn="l"/>
            <a:r>
              <a:rPr lang="en-US" altLang="zh-CN" sz="36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Vision In-context Learning</a:t>
            </a:r>
            <a:endParaRPr lang="zh-CN" altLang="en-US" sz="3600" b="1">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r>
              <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介绍</a:t>
            </a:r>
            <a:endPar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4" name="组合 93"/>
          <p:cNvGrpSpPr/>
          <p:nvPr>
            <p:custDataLst>
              <p:tags r:id="rId2"/>
            </p:custDataLst>
          </p:nvPr>
        </p:nvGrpSpPr>
        <p:grpSpPr>
          <a:xfrm>
            <a:off x="717127" y="967740"/>
            <a:ext cx="9992360" cy="1063624"/>
            <a:chOff x="2962835" y="1279908"/>
            <a:chExt cx="7162269" cy="650272"/>
          </a:xfrm>
        </p:grpSpPr>
        <p:sp>
          <p:nvSpPr>
            <p:cNvPr id="95" name="矩形 94"/>
            <p:cNvSpPr>
              <a:spLocks noChangeArrowheads="1"/>
            </p:cNvSpPr>
            <p:nvPr/>
          </p:nvSpPr>
          <p:spPr bwMode="auto">
            <a:xfrm>
              <a:off x="2962835" y="1652213"/>
              <a:ext cx="7162269" cy="27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lang="en-US" altLang="zh-CN" sz="1600" dirty="0">
                  <a:solidFill>
                    <a:schemeClr val="tx1">
                      <a:lumMod val="85000"/>
                      <a:lumOff val="15000"/>
                    </a:schemeClr>
                  </a:solidFill>
                  <a:latin typeface="微软雅黑" panose="020B0503020204020204" charset="-122"/>
                  <a:ea typeface="微软雅黑" panose="020B0503020204020204" charset="-122"/>
                  <a:sym typeface="+mn-ea"/>
                </a:rPr>
                <a:t>𝒑 </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为</a:t>
              </a:r>
              <a:r>
                <a:rPr lang="en-US" altLang="zh-CN" sz="1600" dirty="0">
                  <a:solidFill>
                    <a:schemeClr val="tx1">
                      <a:lumMod val="85000"/>
                      <a:lumOff val="15000"/>
                    </a:schemeClr>
                  </a:solidFill>
                  <a:latin typeface="微软雅黑" panose="020B0503020204020204" charset="-122"/>
                  <a:ea typeface="微软雅黑" panose="020B0503020204020204" charset="-122"/>
                  <a:sym typeface="+mn-ea"/>
                </a:rPr>
                <a:t>输入提示</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，𝒐为模型输出；</a:t>
              </a:r>
              <a:r>
                <a:rPr lang="zh-CN" altLang="en-US" sz="1600" dirty="0">
                  <a:solidFill>
                    <a:schemeClr val="tx1">
                      <a:lumMod val="85000"/>
                      <a:lumOff val="15000"/>
                    </a:schemeClr>
                  </a:solidFill>
                  <a:latin typeface="微软雅黑" panose="020B0503020204020204" charset="-122"/>
                  <a:ea typeface="微软雅黑" panose="020B0503020204020204" charset="-122"/>
                </a:rPr>
                <a:t>在问答场景中，提示𝒑是提出的问题𝒒。而输出𝒐则是问题𝒒对应的答案𝒂。</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96" name="矩形 95"/>
            <p:cNvSpPr/>
            <p:nvPr>
              <p:custDataLst>
                <p:tags r:id="rId3"/>
              </p:custDataLst>
            </p:nvPr>
          </p:nvSpPr>
          <p:spPr>
            <a:xfrm>
              <a:off x="2962835" y="1279908"/>
              <a:ext cx="5815626" cy="225169"/>
            </a:xfrm>
            <a:prstGeom prst="rect">
              <a:avLst/>
            </a:prstGeom>
          </p:spPr>
          <p:txBody>
            <a:bodyPr wrap="square">
              <a:spAutoFit/>
            </a:bodyPr>
            <a:p>
              <a:pPr marL="285750" indent="-285750">
                <a:buFont typeface="Wingdings" panose="05000000000000000000" charset="0"/>
                <a:buChar char="l"/>
              </a:pPr>
              <a:r>
                <a:rPr b="1" dirty="0">
                  <a:solidFill>
                    <a:schemeClr val="tx1">
                      <a:lumMod val="85000"/>
                      <a:lumOff val="15000"/>
                    </a:schemeClr>
                  </a:solidFill>
                  <a:latin typeface="微软雅黑" panose="020B0503020204020204" charset="-122"/>
                  <a:ea typeface="微软雅黑" panose="020B0503020204020204" charset="-122"/>
                </a:rPr>
                <a:t>大型语言模型</a:t>
              </a:r>
              <a:r>
                <a:rPr lang="zh-CN" b="1" dirty="0">
                  <a:solidFill>
                    <a:schemeClr val="tx1">
                      <a:lumMod val="85000"/>
                      <a:lumOff val="15000"/>
                    </a:schemeClr>
                  </a:solidFill>
                  <a:latin typeface="微软雅黑" panose="020B0503020204020204" charset="-122"/>
                  <a:ea typeface="微软雅黑" panose="020B0503020204020204" charset="-122"/>
                </a:rPr>
                <a:t>（</a:t>
              </a:r>
              <a:r>
                <a:rPr lang="en-US" altLang="zh-CN" b="1" dirty="0">
                  <a:solidFill>
                    <a:schemeClr val="tx1">
                      <a:lumMod val="85000"/>
                      <a:lumOff val="15000"/>
                    </a:schemeClr>
                  </a:solidFill>
                  <a:latin typeface="微软雅黑" panose="020B0503020204020204" charset="-122"/>
                  <a:ea typeface="微软雅黑" panose="020B0503020204020204" charset="-122"/>
                </a:rPr>
                <a:t>LLM</a:t>
              </a:r>
              <a:r>
                <a:rPr lang="zh-CN" b="1" dirty="0">
                  <a:solidFill>
                    <a:schemeClr val="tx1">
                      <a:lumMod val="85000"/>
                      <a:lumOff val="15000"/>
                    </a:schemeClr>
                  </a:solidFill>
                  <a:latin typeface="微软雅黑" panose="020B0503020204020204" charset="-122"/>
                  <a:ea typeface="微软雅黑" panose="020B0503020204020204" charset="-122"/>
                </a:rPr>
                <a:t>）</a:t>
              </a:r>
              <a:r>
                <a:rPr b="1" dirty="0">
                  <a:solidFill>
                    <a:schemeClr val="tx1">
                      <a:lumMod val="85000"/>
                      <a:lumOff val="15000"/>
                    </a:schemeClr>
                  </a:solidFill>
                  <a:latin typeface="微软雅黑" panose="020B0503020204020204" charset="-122"/>
                  <a:ea typeface="微软雅黑" panose="020B0503020204020204" charset="-122"/>
                </a:rPr>
                <a:t>:</a:t>
              </a:r>
              <a:endParaRPr b="1" dirty="0">
                <a:solidFill>
                  <a:schemeClr val="tx1">
                    <a:lumMod val="85000"/>
                    <a:lumOff val="15000"/>
                  </a:schemeClr>
                </a:solidFill>
                <a:latin typeface="微软雅黑" panose="020B0503020204020204" charset="-122"/>
                <a:ea typeface="微软雅黑" panose="020B0503020204020204" charset="-122"/>
              </a:endParaRPr>
            </a:p>
          </p:txBody>
        </p:sp>
      </p:grpSp>
      <p:pic>
        <p:nvPicPr>
          <p:cNvPr id="3" name="图片 2"/>
          <p:cNvPicPr/>
          <p:nvPr>
            <p:custDataLst>
              <p:tags r:id="rId4"/>
            </p:custDataLst>
          </p:nvPr>
        </p:nvPicPr>
        <p:blipFill>
          <a:blip r:embed="rId5"/>
        </p:blipFill>
        <p:spPr>
          <a:xfrm>
            <a:off x="4349538" y="1191895"/>
            <a:ext cx="2546773" cy="474133"/>
          </a:xfrm>
          <a:prstGeom prst="rect">
            <a:avLst/>
          </a:prstGeom>
        </p:spPr>
      </p:pic>
      <p:grpSp>
        <p:nvGrpSpPr>
          <p:cNvPr id="8" name="组合 7"/>
          <p:cNvGrpSpPr/>
          <p:nvPr>
            <p:custDataLst>
              <p:tags r:id="rId6"/>
            </p:custDataLst>
          </p:nvPr>
        </p:nvGrpSpPr>
        <p:grpSpPr>
          <a:xfrm>
            <a:off x="717127" y="2045758"/>
            <a:ext cx="9992360" cy="1821814"/>
            <a:chOff x="2962835" y="1279908"/>
            <a:chExt cx="7162269" cy="1113809"/>
          </a:xfrm>
        </p:grpSpPr>
        <mc:AlternateContent xmlns:mc="http://schemas.openxmlformats.org/markup-compatibility/2006">
          <mc:Choice xmlns:a14="http://schemas.microsoft.com/office/drawing/2010/main" Requires="a14">
            <p:sp>
              <p:nvSpPr>
                <p:cNvPr id="9" name="矩形 8"/>
                <p:cNvSpPr>
                  <a:spLocks noChangeArrowheads="1"/>
                </p:cNvSpPr>
                <p:nvPr>
                  <p:custDataLst>
                    <p:tags r:id="rId7"/>
                  </p:custDataLst>
                </p:nvPr>
              </p:nvSpPr>
              <p:spPr bwMode="auto">
                <a:xfrm>
                  <a:off x="2962835" y="1984531"/>
                  <a:ext cx="7162269" cy="4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sz="1600" dirty="0">
                      <a:solidFill>
                        <a:schemeClr val="tx1">
                          <a:lumMod val="85000"/>
                          <a:lumOff val="15000"/>
                        </a:schemeClr>
                      </a:solidFill>
                      <a:latin typeface="微软雅黑" panose="020B0503020204020204" charset="-122"/>
                      <a:ea typeface="微软雅黑" panose="020B0503020204020204" charset="-122"/>
                    </a:rPr>
                    <a:t>输入提示（</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sz="1600" dirty="0">
                              <a:solidFill>
                                <a:schemeClr val="tx1">
                                  <a:lumMod val="85000"/>
                                  <a:lumOff val="15000"/>
                                </a:schemeClr>
                              </a:solidFill>
                              <a:latin typeface="微软雅黑" panose="020B0503020204020204" charset="-122"/>
                              <a:ea typeface="微软雅黑" panose="020B0503020204020204" charset="-122"/>
                              <a:sym typeface="+mn-ea"/>
                            </a:rPr>
                            <m:t>𝒑</m:t>
                          </m:r>
                        </m:e>
                        <m:sub>
                          <m: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t>𝑖𝑐𝑙</m:t>
                          </m:r>
                        </m:sub>
                      </m:sSub>
                    </m:oMath>
                  </a14:m>
                  <a:r>
                    <a:rPr sz="1600" dirty="0">
                      <a:solidFill>
                        <a:schemeClr val="tx1">
                          <a:lumMod val="85000"/>
                          <a:lumOff val="15000"/>
                        </a:schemeClr>
                      </a:solidFill>
                      <a:latin typeface="微软雅黑" panose="020B0503020204020204" charset="-122"/>
                      <a:ea typeface="微软雅黑" panose="020B0503020204020204" charset="-122"/>
                    </a:rPr>
                    <a:t>）由示例𝔻和查询𝒒（即用户提出的当前问题）连接（记作⊕）而成。示例𝔻由数量为𝑛的完整问题（</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lang="zh-CN" altLang="en-US" sz="1600" dirty="0" smtClean="0">
                              <a:latin typeface="Arial" panose="020B0704020202020204" pitchFamily="34" charset="0"/>
                              <a:ea typeface="微软雅黑" panose="020B0503020204020204" charset="-122"/>
                              <a:cs typeface="Arial" panose="020B0704020202020204" pitchFamily="34" charset="0"/>
                              <a:sym typeface="+mn-ea"/>
                            </a:rPr>
                            <m:t>ˆ</m:t>
                          </m:r>
                          <m:r>
                            <a:rPr lang="en-US" altLang="zh-CN" sz="1600" dirty="0" smtClean="0">
                              <a:latin typeface="Cambria Math" panose="02040503050406030204" charset="0"/>
                              <a:ea typeface="微软雅黑" panose="020B0503020204020204" charset="-122"/>
                              <a:cs typeface="Cambria Math" panose="02040503050406030204" charset="0"/>
                              <a:sym typeface="+mn-ea"/>
                            </a:rPr>
                            <m:t>𝑞</m:t>
                          </m:r>
                        </m:e>
                        <m:sub>
                          <m: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t>𝑗</m:t>
                          </m:r>
                        </m:sub>
                      </m:sSub>
                    </m:oMath>
                  </a14:m>
                  <a:r>
                    <a:rPr sz="1600" dirty="0">
                      <a:solidFill>
                        <a:schemeClr val="tx1">
                          <a:lumMod val="85000"/>
                          <a:lumOff val="15000"/>
                        </a:schemeClr>
                      </a:solidFill>
                      <a:latin typeface="微软雅黑" panose="020B0503020204020204" charset="-122"/>
                      <a:ea typeface="微软雅黑" panose="020B0503020204020204" charset="-122"/>
                    </a:rPr>
                    <a:t>）和答案（</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lang="zh-CN" altLang="en-US" sz="1600" dirty="0" smtClean="0">
                              <a:latin typeface="Cambria Math" panose="02040503050406030204" charset="0"/>
                              <a:ea typeface="微软雅黑" panose="020B0503020204020204" charset="-122"/>
                              <a:cs typeface="+mn-lt"/>
                              <a:sym typeface="+mn-ea"/>
                            </a:rPr>
                            <m:t>â</m:t>
                          </m:r>
                        </m:e>
                        <m:sub>
                          <m:r>
                            <m:rPr>
                              <m:sty m:val="p"/>
                            </m:rPr>
                            <a:rPr lang="en-US" sz="1600" dirty="0">
                              <a:solidFill>
                                <a:schemeClr val="tx1">
                                  <a:lumMod val="85000"/>
                                  <a:lumOff val="15000"/>
                                </a:schemeClr>
                              </a:solidFill>
                              <a:latin typeface="微软雅黑" panose="020B0503020204020204" charset="-122"/>
                              <a:ea typeface="微软雅黑" panose="020B0503020204020204" charset="-122"/>
                              <a:sym typeface="+mn-ea"/>
                            </a:rPr>
                            <m:t>j</m:t>
                          </m:r>
                        </m:sub>
                      </m:sSub>
                    </m:oMath>
                  </a14:m>
                  <a:r>
                    <a:rPr sz="1600" dirty="0">
                      <a:solidFill>
                        <a:schemeClr val="tx1">
                          <a:lumMod val="85000"/>
                          <a:lumOff val="15000"/>
                        </a:schemeClr>
                      </a:solidFill>
                      <a:latin typeface="微软雅黑" panose="020B0503020204020204" charset="-122"/>
                      <a:ea typeface="微软雅黑" panose="020B0503020204020204" charset="-122"/>
                    </a:rPr>
                    <a:t>）的集合组成，并通过固定的模板𝕋(⋅)拼接在一起。</a:t>
                  </a:r>
                  <a:endParaRPr sz="1600" dirty="0">
                    <a:solidFill>
                      <a:schemeClr val="tx1">
                        <a:lumMod val="85000"/>
                        <a:lumOff val="15000"/>
                      </a:schemeClr>
                    </a:solidFill>
                    <a:latin typeface="微软雅黑" panose="020B0503020204020204" charset="-122"/>
                    <a:ea typeface="微软雅黑" panose="020B0503020204020204" charset="-122"/>
                  </a:endParaRPr>
                </a:p>
              </p:txBody>
            </p:sp>
          </mc:Choice>
          <mc:Fallback>
            <p:sp>
              <p:nvSpPr>
                <p:cNvPr id="9" name="矩形 8"/>
                <p:cNvSpPr>
                  <a:spLocks noRot="1" noChangeAspect="1" noMove="1" noResize="1" noEditPoints="1" noAdjustHandles="1" noChangeArrowheads="1" noChangeShapeType="1" noTextEdit="1"/>
                </p:cNvSpPr>
                <p:nvPr>
                  <p:custDataLst>
                    <p:tags r:id="rId8"/>
                  </p:custDataLst>
                </p:nvPr>
              </p:nvSpPr>
              <p:spPr bwMode="auto">
                <a:xfrm>
                  <a:off x="2962835" y="1984531"/>
                  <a:ext cx="7162269" cy="409186"/>
                </a:xfrm>
                <a:prstGeom prst="rect">
                  <a:avLst/>
                </a:prstGeom>
                <a:blipFill rotWithShape="1">
                  <a:blip r:embed="rId9"/>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矩形 9"/>
            <p:cNvSpPr/>
            <p:nvPr>
              <p:custDataLst>
                <p:tags r:id="rId10"/>
              </p:custDataLst>
            </p:nvPr>
          </p:nvSpPr>
          <p:spPr>
            <a:xfrm>
              <a:off x="2962835" y="1279908"/>
              <a:ext cx="5815626" cy="225169"/>
            </a:xfrm>
            <a:prstGeom prst="rect">
              <a:avLst/>
            </a:prstGeom>
          </p:spPr>
          <p:txBody>
            <a:bodyPr wrap="square">
              <a:spAutoFit/>
            </a:bodyPr>
            <a:p>
              <a:pPr marL="285750" indent="-285750">
                <a:buFont typeface="Wingdings" panose="05000000000000000000" charset="0"/>
                <a:buChar char="l"/>
              </a:pPr>
              <a:r>
                <a:rPr lang="zh-CN" altLang="en-US" b="1" dirty="0">
                  <a:solidFill>
                    <a:schemeClr val="tx1">
                      <a:lumMod val="85000"/>
                      <a:lumOff val="15000"/>
                    </a:schemeClr>
                  </a:solidFill>
                  <a:latin typeface="微软雅黑" panose="020B0503020204020204" charset="-122"/>
                  <a:ea typeface="微软雅黑" panose="020B0503020204020204" charset="-122"/>
                  <a:sym typeface="+mn-ea"/>
                </a:rPr>
                <a:t>In-context Learning</a:t>
              </a:r>
              <a:r>
                <a:rPr lang="zh-CN" b="1" dirty="0">
                  <a:solidFill>
                    <a:schemeClr val="tx1">
                      <a:lumMod val="85000"/>
                      <a:lumOff val="15000"/>
                    </a:schemeClr>
                  </a:solidFill>
                  <a:latin typeface="微软雅黑" panose="020B0503020204020204" charset="-122"/>
                  <a:ea typeface="微软雅黑" panose="020B0503020204020204" charset="-122"/>
                </a:rPr>
                <a:t>（</a:t>
              </a:r>
              <a:r>
                <a:rPr lang="en-US" altLang="zh-CN" b="1" dirty="0">
                  <a:solidFill>
                    <a:schemeClr val="tx1">
                      <a:lumMod val="85000"/>
                      <a:lumOff val="15000"/>
                    </a:schemeClr>
                  </a:solidFill>
                  <a:latin typeface="微软雅黑" panose="020B0503020204020204" charset="-122"/>
                  <a:ea typeface="微软雅黑" panose="020B0503020204020204" charset="-122"/>
                </a:rPr>
                <a:t>ICL</a:t>
              </a:r>
              <a:r>
                <a:rPr lang="zh-CN" b="1" dirty="0">
                  <a:solidFill>
                    <a:schemeClr val="tx1">
                      <a:lumMod val="85000"/>
                      <a:lumOff val="15000"/>
                    </a:schemeClr>
                  </a:solidFill>
                  <a:latin typeface="微软雅黑" panose="020B0503020204020204" charset="-122"/>
                  <a:ea typeface="微软雅黑" panose="020B0503020204020204" charset="-122"/>
                </a:rPr>
                <a:t>）</a:t>
              </a:r>
              <a:r>
                <a:rPr b="1" dirty="0">
                  <a:solidFill>
                    <a:schemeClr val="tx1">
                      <a:lumMod val="85000"/>
                      <a:lumOff val="15000"/>
                    </a:schemeClr>
                  </a:solidFill>
                  <a:latin typeface="微软雅黑" panose="020B0503020204020204" charset="-122"/>
                  <a:ea typeface="微软雅黑" panose="020B0503020204020204" charset="-122"/>
                </a:rPr>
                <a:t>:</a:t>
              </a:r>
              <a:endParaRPr b="1" dirty="0">
                <a:solidFill>
                  <a:schemeClr val="tx1">
                    <a:lumMod val="85000"/>
                    <a:lumOff val="15000"/>
                  </a:schemeClr>
                </a:solidFill>
                <a:latin typeface="微软雅黑" panose="020B0503020204020204" charset="-122"/>
                <a:ea typeface="微软雅黑" panose="020B0503020204020204" charset="-122"/>
              </a:endParaRPr>
            </a:p>
          </p:txBody>
        </p:sp>
      </p:grpSp>
      <p:pic>
        <p:nvPicPr>
          <p:cNvPr id="11" name="图片 10"/>
          <p:cNvPicPr/>
          <p:nvPr>
            <p:custDataLst>
              <p:tags r:id="rId11"/>
            </p:custDataLst>
          </p:nvPr>
        </p:nvPicPr>
        <p:blipFill>
          <a:blip r:embed="rId12"/>
        </p:blipFill>
        <p:spPr>
          <a:xfrm>
            <a:off x="3714327" y="2446443"/>
            <a:ext cx="3998807" cy="742527"/>
          </a:xfrm>
          <a:prstGeom prst="rect">
            <a:avLst/>
          </a:prstGeom>
        </p:spPr>
      </p:pic>
      <p:sp>
        <p:nvSpPr>
          <p:cNvPr id="14" name="文本框 13"/>
          <p:cNvSpPr txBox="1"/>
          <p:nvPr/>
        </p:nvSpPr>
        <p:spPr>
          <a:xfrm>
            <a:off x="5757333" y="3166533"/>
            <a:ext cx="309880" cy="464820"/>
          </a:xfrm>
          <a:prstGeom prst="rect">
            <a:avLst/>
          </a:prstGeom>
          <a:noFill/>
        </p:spPr>
        <p:txBody>
          <a:bodyPr wrap="none" rtlCol="0" anchor="t">
            <a:spAutoFit/>
          </a:bodyPr>
          <a:p>
            <a:pPr>
              <a:lnSpc>
                <a:spcPct val="130000"/>
              </a:lnSpc>
            </a:pPr>
            <a:endParaRPr lang="zh-CN" altLang="en-US" sz="1865" dirty="0" smtClean="0">
              <a:latin typeface="Arial" panose="020B0704020202020204" pitchFamily="34" charset="0"/>
              <a:ea typeface="微软雅黑" panose="020B0503020204020204" charset="-122"/>
              <a:cs typeface="Arial" panose="020B0704020202020204" pitchFamily="34" charset="0"/>
            </a:endParaRPr>
          </a:p>
        </p:txBody>
      </p:sp>
      <p:grpSp>
        <p:nvGrpSpPr>
          <p:cNvPr id="16" name="组合 15"/>
          <p:cNvGrpSpPr/>
          <p:nvPr>
            <p:custDataLst>
              <p:tags r:id="rId13"/>
            </p:custDataLst>
          </p:nvPr>
        </p:nvGrpSpPr>
        <p:grpSpPr>
          <a:xfrm>
            <a:off x="668867" y="4005792"/>
            <a:ext cx="9992360" cy="1776729"/>
            <a:chOff x="2962835" y="1279908"/>
            <a:chExt cx="7162269" cy="1280237"/>
          </a:xfrm>
        </p:grpSpPr>
        <mc:AlternateContent xmlns:mc="http://schemas.openxmlformats.org/markup-compatibility/2006">
          <mc:Choice xmlns:a14="http://schemas.microsoft.com/office/drawing/2010/main" Requires="a14">
            <p:sp>
              <p:nvSpPr>
                <p:cNvPr id="17" name="矩形 16"/>
                <p:cNvSpPr>
                  <a:spLocks noChangeArrowheads="1"/>
                </p:cNvSpPr>
                <p:nvPr>
                  <p:custDataLst>
                    <p:tags r:id="rId14"/>
                  </p:custDataLst>
                </p:nvPr>
              </p:nvSpPr>
              <p:spPr bwMode="auto">
                <a:xfrm>
                  <a:off x="2962835" y="2022061"/>
                  <a:ext cx="7162269" cy="53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sz="1600" dirty="0">
                      <a:ea typeface="微软雅黑" panose="020B0503020204020204" charset="-122"/>
                    </a:rPr>
                    <a:t>视觉问答任务</a:t>
                  </a:r>
                  <a:r>
                    <a:rPr lang="zh-CN" sz="1600" dirty="0">
                      <a:ea typeface="微软雅黑" panose="020B0503020204020204" charset="-122"/>
                    </a:rPr>
                    <a:t>中，视觉输入提示（</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sz="1600" dirty="0">
                              <a:solidFill>
                                <a:schemeClr val="tx1">
                                  <a:lumMod val="85000"/>
                                  <a:lumOff val="15000"/>
                                </a:schemeClr>
                              </a:solidFill>
                              <a:latin typeface="微软雅黑" panose="020B0503020204020204" charset="-122"/>
                              <a:ea typeface="微软雅黑" panose="020B0503020204020204" charset="-122"/>
                              <a:sym typeface="+mn-ea"/>
                            </a:rPr>
                            <m:t>𝒑</m:t>
                          </m:r>
                        </m:e>
                        <m:sub>
                          <m: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t>𝑖𝑐𝑙</m:t>
                          </m:r>
                        </m:sub>
                      </m:sSub>
                    </m:oMath>
                  </a14:m>
                  <a:r>
                    <a:rPr lang="zh-CN" altLang="en-US" sz="1600"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a:t>）</a:t>
                  </a:r>
                  <a:r>
                    <a:rPr lang="zh-CN" sz="1600" dirty="0">
                      <a:ea typeface="微软雅黑" panose="020B0503020204020204" charset="-122"/>
                    </a:rPr>
                    <a:t>，是通过将示例𝔻、查询图像𝒊和查询文本𝒒连接而成。示例𝔻由𝑛组完整的问题（</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lang="zh-CN" altLang="en-US" sz="1600" dirty="0" smtClean="0">
                              <a:latin typeface="Arial" panose="020B0704020202020204" pitchFamily="34" charset="0"/>
                              <a:ea typeface="微软雅黑" panose="020B0503020204020204" charset="-122"/>
                              <a:cs typeface="Arial" panose="020B0704020202020204" pitchFamily="34" charset="0"/>
                              <a:sym typeface="+mn-ea"/>
                            </a:rPr>
                            <m:t>ˆ</m:t>
                          </m:r>
                          <m:r>
                            <a:rPr lang="en-US" altLang="zh-CN" sz="1600" dirty="0" smtClean="0">
                              <a:latin typeface="Cambria Math" panose="02040503050406030204" charset="0"/>
                              <a:ea typeface="微软雅黑" panose="020B0503020204020204" charset="-122"/>
                              <a:cs typeface="Cambria Math" panose="02040503050406030204" charset="0"/>
                              <a:sym typeface="+mn-ea"/>
                            </a:rPr>
                            <m:t>𝑞</m:t>
                          </m:r>
                        </m:e>
                        <m:sub>
                          <m: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t>𝑗</m:t>
                          </m:r>
                        </m:sub>
                      </m:sSub>
                    </m:oMath>
                  </a14:m>
                  <a:r>
                    <a:rPr lang="zh-CN" sz="1600" dirty="0">
                      <a:ea typeface="微软雅黑" panose="020B0503020204020204" charset="-122"/>
                    </a:rPr>
                    <a:t>）、图像（</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lang="zh-CN" altLang="en-US" sz="1600" dirty="0" smtClean="0">
                              <a:latin typeface="Arial" panose="020B0704020202020204" pitchFamily="34" charset="0"/>
                              <a:ea typeface="微软雅黑" panose="020B0503020204020204" charset="-122"/>
                              <a:cs typeface="Arial" panose="020B0704020202020204" pitchFamily="34" charset="0"/>
                              <a:sym typeface="+mn-ea"/>
                            </a:rPr>
                            <m:t>î</m:t>
                          </m:r>
                        </m:e>
                        <m:sub>
                          <m:r>
                            <m:rPr>
                              <m:sty m:val="p"/>
                            </m:rPr>
                            <a:rPr lang="en-US" sz="1600" dirty="0">
                              <a:solidFill>
                                <a:schemeClr val="tx1">
                                  <a:lumMod val="85000"/>
                                  <a:lumOff val="15000"/>
                                </a:schemeClr>
                              </a:solidFill>
                              <a:latin typeface="微软雅黑" panose="020B0503020204020204" charset="-122"/>
                              <a:ea typeface="微软雅黑" panose="020B0503020204020204" charset="-122"/>
                              <a:sym typeface="+mn-ea"/>
                            </a:rPr>
                            <m:t>j</m:t>
                          </m:r>
                        </m:sub>
                      </m:sSub>
                    </m:oMath>
                  </a14:m>
                  <a:r>
                    <a:rPr lang="zh-CN" sz="1600" dirty="0">
                      <a:ea typeface="微软雅黑" panose="020B0503020204020204" charset="-122"/>
                    </a:rPr>
                    <a:t>）和答案（</a:t>
                  </a:r>
                  <a14:m>
                    <m:oMath xmlns:m="http://schemas.openxmlformats.org/officeDocument/2006/math">
                      <m:sSub>
                        <m:sSubPr>
                          <m:ctrlPr>
                            <a:rPr lang="en-US" sz="1600" i="1" dirty="0">
                              <a:solidFill>
                                <a:schemeClr val="tx1">
                                  <a:lumMod val="85000"/>
                                  <a:lumOff val="15000"/>
                                </a:schemeClr>
                              </a:solidFill>
                              <a:latin typeface="Cambria Math" panose="02040503050406030204" charset="0"/>
                              <a:ea typeface="微软雅黑" panose="020B0503020204020204" charset="-122"/>
                              <a:cs typeface="Cambria Math" panose="02040503050406030204" charset="0"/>
                            </a:rPr>
                          </m:ctrlPr>
                        </m:sSubPr>
                        <m:e>
                          <m:r>
                            <a:rPr lang="zh-CN" altLang="en-US" sz="1600" dirty="0" smtClean="0">
                              <a:latin typeface="Cambria Math" panose="02040503050406030204" charset="0"/>
                              <a:ea typeface="微软雅黑" panose="020B0503020204020204" charset="-122"/>
                              <a:cs typeface="+mn-lt"/>
                              <a:sym typeface="+mn-ea"/>
                            </a:rPr>
                            <m:t>â</m:t>
                          </m:r>
                        </m:e>
                        <m:sub>
                          <m:r>
                            <m:rPr>
                              <m:sty m:val="p"/>
                            </m:rPr>
                            <a:rPr lang="en-US" sz="1600" dirty="0">
                              <a:solidFill>
                                <a:schemeClr val="tx1">
                                  <a:lumMod val="85000"/>
                                  <a:lumOff val="15000"/>
                                </a:schemeClr>
                              </a:solidFill>
                              <a:latin typeface="微软雅黑" panose="020B0503020204020204" charset="-122"/>
                              <a:ea typeface="微软雅黑" panose="020B0503020204020204" charset="-122"/>
                              <a:sym typeface="+mn-ea"/>
                            </a:rPr>
                            <m:t>j</m:t>
                          </m:r>
                        </m:sub>
                      </m:sSub>
                    </m:oMath>
                  </a14:m>
                  <a:r>
                    <a:rPr lang="zh-CN" sz="1600" dirty="0">
                      <a:ea typeface="微软雅黑" panose="020B0503020204020204" charset="-122"/>
                    </a:rPr>
                    <a:t>）组成，并通过固定的模板𝕋(⋅)组合在一起。</a:t>
                  </a:r>
                  <a:endParaRPr lang="zh-CN" sz="1600" dirty="0">
                    <a:ea typeface="微软雅黑" panose="020B0503020204020204" charset="-122"/>
                  </a:endParaRPr>
                </a:p>
              </p:txBody>
            </p:sp>
          </mc:Choice>
          <mc:Fallback>
            <p:sp>
              <p:nvSpPr>
                <p:cNvPr id="17" name="矩形 16"/>
                <p:cNvSpPr>
                  <a:spLocks noRot="1" noChangeAspect="1" noMove="1" noResize="1" noEditPoints="1" noAdjustHandles="1" noChangeArrowheads="1" noChangeShapeType="1" noTextEdit="1"/>
                </p:cNvSpPr>
                <p:nvPr>
                  <p:custDataLst>
                    <p:tags r:id="rId15"/>
                  </p:custDataLst>
                </p:nvPr>
              </p:nvSpPr>
              <p:spPr bwMode="auto">
                <a:xfrm>
                  <a:off x="2962835" y="2022061"/>
                  <a:ext cx="7162269" cy="538084"/>
                </a:xfrm>
                <a:prstGeom prst="rect">
                  <a:avLst/>
                </a:prstGeom>
                <a:blipFill rotWithShape="1">
                  <a:blip r:embed="rId16"/>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 name="矩形 17"/>
            <p:cNvSpPr/>
            <p:nvPr>
              <p:custDataLst>
                <p:tags r:id="rId17"/>
              </p:custDataLst>
            </p:nvPr>
          </p:nvSpPr>
          <p:spPr>
            <a:xfrm>
              <a:off x="2962835" y="1279908"/>
              <a:ext cx="5815626" cy="265382"/>
            </a:xfrm>
            <a:prstGeom prst="rect">
              <a:avLst/>
            </a:prstGeom>
          </p:spPr>
          <p:txBody>
            <a:bodyPr wrap="square">
              <a:spAutoFit/>
            </a:bodyPr>
            <a:p>
              <a:pPr marL="285750" indent="-285750">
                <a:buFont typeface="Wingdings" panose="05000000000000000000" charset="0"/>
                <a:buChar char="l"/>
              </a:pPr>
              <a:r>
                <a:rPr lang="en-US" b="1" dirty="0">
                  <a:solidFill>
                    <a:schemeClr val="tx1">
                      <a:lumMod val="85000"/>
                      <a:lumOff val="15000"/>
                    </a:schemeClr>
                  </a:solidFill>
                  <a:latin typeface="微软雅黑" panose="020B0503020204020204" charset="-122"/>
                  <a:ea typeface="微软雅黑" panose="020B0503020204020204" charset="-122"/>
                  <a:sym typeface="+mn-ea"/>
                </a:rPr>
                <a:t>大型视觉语言模型--VICL</a:t>
              </a:r>
              <a:r>
                <a:rPr b="1" dirty="0">
                  <a:solidFill>
                    <a:schemeClr val="tx1">
                      <a:lumMod val="85000"/>
                      <a:lumOff val="15000"/>
                    </a:schemeClr>
                  </a:solidFill>
                  <a:latin typeface="微软雅黑" panose="020B0503020204020204" charset="-122"/>
                  <a:ea typeface="微软雅黑" panose="020B0503020204020204" charset="-122"/>
                </a:rPr>
                <a:t>:</a:t>
              </a:r>
              <a:endParaRPr b="1" dirty="0">
                <a:solidFill>
                  <a:schemeClr val="tx1">
                    <a:lumMod val="85000"/>
                    <a:lumOff val="15000"/>
                  </a:schemeClr>
                </a:solidFill>
                <a:latin typeface="微软雅黑" panose="020B0503020204020204" charset="-122"/>
                <a:ea typeface="微软雅黑" panose="020B0503020204020204" charset="-122"/>
              </a:endParaRPr>
            </a:p>
          </p:txBody>
        </p:sp>
      </p:grpSp>
      <p:pic>
        <p:nvPicPr>
          <p:cNvPr id="12" name="图片 11"/>
          <p:cNvPicPr/>
          <p:nvPr>
            <p:custDataLst>
              <p:tags r:id="rId18"/>
            </p:custDataLst>
          </p:nvPr>
        </p:nvPicPr>
        <p:blipFill>
          <a:blip r:embed="rId19"/>
        </p:blipFill>
        <p:spPr>
          <a:xfrm>
            <a:off x="3569970" y="4318847"/>
            <a:ext cx="4107180" cy="787400"/>
          </a:xfrm>
          <a:prstGeom prst="rect">
            <a:avLst/>
          </a:prstGeom>
        </p:spPr>
      </p:pic>
      <p:sp>
        <p:nvSpPr>
          <p:cNvPr id="13" name="矩形 12"/>
          <p:cNvSpPr>
            <a:spLocks noChangeArrowheads="1"/>
          </p:cNvSpPr>
          <p:nvPr>
            <p:custDataLst>
              <p:tags r:id="rId20"/>
            </p:custDataLst>
          </p:nvPr>
        </p:nvSpPr>
        <p:spPr bwMode="auto">
          <a:xfrm>
            <a:off x="717127" y="5924126"/>
            <a:ext cx="9992360"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lang="zh-CN" sz="1600" b="1" dirty="0">
                <a:ea typeface="微软雅黑" panose="020B0503020204020204" charset="-122"/>
              </a:rPr>
              <a:t>视觉</a:t>
            </a:r>
            <a:r>
              <a:rPr lang="en-US" altLang="zh-CN" sz="1600" b="1" dirty="0">
                <a:ea typeface="微软雅黑" panose="020B0503020204020204" charset="-122"/>
              </a:rPr>
              <a:t>ICL</a:t>
            </a:r>
            <a:r>
              <a:rPr lang="zh-CN" altLang="en-US" sz="1600" b="1" dirty="0">
                <a:ea typeface="微软雅黑" panose="020B0503020204020204" charset="-122"/>
              </a:rPr>
              <a:t>存在的挑战：</a:t>
            </a:r>
            <a:r>
              <a:rPr lang="en-US" altLang="zh-CN" sz="1600" dirty="0">
                <a:ea typeface="微软雅黑" panose="020B0503020204020204" charset="-122"/>
              </a:rPr>
              <a:t>1</a:t>
            </a:r>
            <a:r>
              <a:rPr lang="zh-CN" altLang="en-US" sz="1600" dirty="0">
                <a:ea typeface="微软雅黑" panose="020B0503020204020204" charset="-122"/>
              </a:rPr>
              <a:t>、下游性能对视觉上下文示例的选择高度敏感；</a:t>
            </a:r>
            <a:r>
              <a:rPr lang="en-US" altLang="zh-CN" sz="1600" dirty="0">
                <a:ea typeface="微软雅黑" panose="020B0503020204020204" charset="-122"/>
              </a:rPr>
              <a:t>2</a:t>
            </a:r>
            <a:r>
              <a:rPr lang="zh-CN" altLang="en-US" sz="1600" dirty="0">
                <a:ea typeface="微软雅黑" panose="020B0503020204020204" charset="-122"/>
              </a:rPr>
              <a:t>、上下文示例的变化对LVLM内部属性的影响有待研究。此方向还处于初始</a:t>
            </a:r>
            <a:r>
              <a:rPr lang="zh-CN" altLang="en-US" sz="1600" dirty="0">
                <a:ea typeface="微软雅黑" panose="020B0503020204020204" charset="-122"/>
              </a:rPr>
              <a:t>阶段，还有很多问题等待</a:t>
            </a:r>
            <a:r>
              <a:rPr lang="zh-CN" altLang="en-US" sz="1600" dirty="0">
                <a:ea typeface="微软雅黑" panose="020B0503020204020204" charset="-122"/>
              </a:rPr>
              <a:t>探索。</a:t>
            </a:r>
            <a:endParaRPr lang="zh-CN" altLang="en-US" sz="1600" dirty="0">
              <a:ea typeface="微软雅黑" panose="020B0503020204020204" charset="-122"/>
            </a:endParaRPr>
          </a:p>
        </p:txBody>
      </p:sp>
    </p:spTree>
    <p:custDataLst>
      <p:tags r:id="rId2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125730" y="364490"/>
            <a:ext cx="2840990"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a:t>
            </a:r>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r>
              <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介绍</a:t>
            </a:r>
            <a:endParaRPr lang="zh-CN" altLang="en-US"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sp>
        <p:nvSpPr>
          <p:cNvPr id="136" name="文本框 135"/>
          <p:cNvSpPr txBox="1"/>
          <p:nvPr/>
        </p:nvSpPr>
        <p:spPr>
          <a:xfrm>
            <a:off x="10586255" y="372354"/>
            <a:ext cx="5556531" cy="461666"/>
          </a:xfrm>
          <a:prstGeom prst="rect">
            <a:avLst/>
          </a:prstGeom>
          <a:noFill/>
        </p:spPr>
        <p:txBody>
          <a:bodyPr wrap="square" rtlCol="0">
            <a:spAutoFit/>
          </a:bodyPr>
          <a:lstStyle/>
          <a:p>
            <a:r>
              <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rPr>
              <a:t>浙江大学</a:t>
            </a:r>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37" name="图片 13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grpSp>
        <p:nvGrpSpPr>
          <p:cNvPr id="138" name="组合 137"/>
          <p:cNvGrpSpPr/>
          <p:nvPr>
            <p:custDataLst>
              <p:tags r:id="rId2"/>
            </p:custDataLst>
          </p:nvPr>
        </p:nvGrpSpPr>
        <p:grpSpPr>
          <a:xfrm>
            <a:off x="1342604" y="1562664"/>
            <a:ext cx="9453880" cy="1127760"/>
            <a:chOff x="5971177" y="1605306"/>
            <a:chExt cx="9453880" cy="1127760"/>
          </a:xfrm>
        </p:grpSpPr>
        <p:sp>
          <p:nvSpPr>
            <p:cNvPr id="139" name="Oval 4"/>
            <p:cNvSpPr/>
            <p:nvPr>
              <p:custDataLst>
                <p:tags r:id="rId3"/>
              </p:custDataLst>
            </p:nvPr>
          </p:nvSpPr>
          <p:spPr>
            <a:xfrm>
              <a:off x="5971177" y="1812130"/>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rPr>
                <a:t>01</a:t>
              </a:r>
              <a:endPar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endParaRPr>
            </a:p>
          </p:txBody>
        </p:sp>
        <p:sp>
          <p:nvSpPr>
            <p:cNvPr id="140" name="文本框 139"/>
            <p:cNvSpPr txBox="1"/>
            <p:nvPr/>
          </p:nvSpPr>
          <p:spPr>
            <a:xfrm>
              <a:off x="6601097" y="1949476"/>
              <a:ext cx="8823960" cy="783590"/>
            </a:xfrm>
            <a:prstGeom prst="rect">
              <a:avLst/>
            </a:prstGeom>
            <a:noFill/>
          </p:spPr>
          <p:txBody>
            <a:bodyPr wrap="square" rtlCol="0">
              <a:spAutoFit/>
            </a:bodyPr>
            <a:lstStyle/>
            <a:p>
              <a:pPr>
                <a:lnSpc>
                  <a:spcPts val="1800"/>
                </a:lnSpc>
              </a:pPr>
              <a:r>
                <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rPr>
                <a:t>LVLM中</a:t>
              </a:r>
              <a:r>
                <a:rPr lang="zh-CN" altLang="en-US" sz="1600" dirty="0">
                  <a:solidFill>
                    <a:srgbClr val="222A35"/>
                  </a:solidFill>
                  <a:latin typeface="宋体" pitchFamily="2" charset="-122"/>
                  <a:ea typeface="宋体" pitchFamily="2" charset="-122"/>
                  <a:cs typeface="宋体" pitchFamily="2" charset="-122"/>
                  <a:sym typeface="+mn-ea"/>
                </a:rPr>
                <a:t>现有的</a:t>
              </a:r>
              <a:r>
                <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rPr>
                <a:t>ICL通常采用最简单的方法（例如随机采样）来</a:t>
              </a:r>
              <a:r>
                <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rPr>
                <a:t>选择上下文示例，从而导致次优结果。</a:t>
              </a:r>
              <a:endPar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endParaRPr>
            </a:p>
            <a:p>
              <a:pPr>
                <a:lnSpc>
                  <a:spcPts val="1800"/>
                </a:lnSpc>
              </a:pPr>
              <a:r>
                <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rPr>
                <a:t>ICL的性能很大程度上受到各种示例配置的影响，例如示例的选择或顺序。如何通过ICL来揭示大型模型的内部属性有待进一步研究。</a:t>
              </a:r>
              <a:endParaRPr kumimoji="0" lang="zh-CN" altLang="en-US" sz="1600" i="0" u="none" strike="noStrike" cap="none" spc="0" normalizeH="0" baseline="0" dirty="0">
                <a:solidFill>
                  <a:srgbClr val="222A35"/>
                </a:solidFill>
                <a:latin typeface="宋体" pitchFamily="2" charset="-122"/>
                <a:ea typeface="宋体" pitchFamily="2" charset="-122"/>
                <a:cs typeface="宋体" pitchFamily="2" charset="-122"/>
              </a:endParaRPr>
            </a:p>
          </p:txBody>
        </p:sp>
        <p:sp>
          <p:nvSpPr>
            <p:cNvPr id="141" name="文本框 140"/>
            <p:cNvSpPr txBox="1"/>
            <p:nvPr>
              <p:custDataLst>
                <p:tags r:id="rId4"/>
              </p:custDataLst>
            </p:nvPr>
          </p:nvSpPr>
          <p:spPr>
            <a:xfrm>
              <a:off x="6626554" y="1605306"/>
              <a:ext cx="1828799"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chemeClr val="tx1">
                      <a:lumMod val="75000"/>
                      <a:lumOff val="25000"/>
                    </a:schemeClr>
                  </a:solidFill>
                  <a:effectLst/>
                  <a:uLnTx/>
                  <a:uFillTx/>
                  <a:latin typeface="宋体" pitchFamily="2" charset="-122"/>
                  <a:ea typeface="宋体" pitchFamily="2" charset="-122"/>
                  <a:cs typeface="+mn-cs"/>
                </a:rPr>
                <a:t>任务挑战</a:t>
              </a:r>
              <a:endParaRPr kumimoji="0" lang="zh-CN" altLang="en-US" b="1" i="0" u="none" strike="noStrike" kern="1200" cap="none" spc="400" normalizeH="0" baseline="0" noProof="0" dirty="0">
                <a:ln>
                  <a:noFill/>
                </a:ln>
                <a:solidFill>
                  <a:schemeClr val="tx1">
                    <a:lumMod val="75000"/>
                    <a:lumOff val="25000"/>
                  </a:schemeClr>
                </a:solidFill>
                <a:effectLst/>
                <a:uLnTx/>
                <a:uFillTx/>
                <a:latin typeface="宋体" pitchFamily="2" charset="-122"/>
                <a:ea typeface="宋体" pitchFamily="2" charset="-122"/>
                <a:cs typeface="+mn-cs"/>
              </a:endParaRPr>
            </a:p>
          </p:txBody>
        </p:sp>
      </p:grpSp>
      <p:grpSp>
        <p:nvGrpSpPr>
          <p:cNvPr id="142" name="组合 141"/>
          <p:cNvGrpSpPr/>
          <p:nvPr>
            <p:custDataLst>
              <p:tags r:id="rId5"/>
            </p:custDataLst>
          </p:nvPr>
        </p:nvGrpSpPr>
        <p:grpSpPr>
          <a:xfrm>
            <a:off x="1342604" y="2867771"/>
            <a:ext cx="9453880" cy="897255"/>
            <a:chOff x="5971177" y="2728803"/>
            <a:chExt cx="9453880" cy="897255"/>
          </a:xfrm>
        </p:grpSpPr>
        <p:sp>
          <p:nvSpPr>
            <p:cNvPr id="143" name="Oval 19"/>
            <p:cNvSpPr/>
            <p:nvPr>
              <p:custDataLst>
                <p:tags r:id="rId6"/>
              </p:custDataLst>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rPr>
                <a:t>02</a:t>
              </a:r>
              <a:endPar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endParaRPr>
            </a:p>
          </p:txBody>
        </p:sp>
        <p:sp>
          <p:nvSpPr>
            <p:cNvPr id="144" name="文本框 143"/>
            <p:cNvSpPr txBox="1"/>
            <p:nvPr/>
          </p:nvSpPr>
          <p:spPr>
            <a:xfrm>
              <a:off x="6601097" y="3072973"/>
              <a:ext cx="8823960" cy="553085"/>
            </a:xfrm>
            <a:prstGeom prst="rect">
              <a:avLst/>
            </a:prstGeom>
            <a:noFill/>
          </p:spPr>
          <p:txBody>
            <a:bodyPr wrap="square" rtlCol="0">
              <a:spAutoFit/>
            </a:bodyPr>
            <a:lstStyle/>
            <a:p>
              <a:pPr marL="0" marR="0" lvl="0" indent="0" defTabSz="914400" rtl="0" eaLnBrk="1" fontAlgn="auto" latinLnBrk="0" hangingPunct="1">
                <a:lnSpc>
                  <a:spcPts val="1800"/>
                </a:lnSpc>
                <a:spcBef>
                  <a:spcPts val="0"/>
                </a:spcBef>
                <a:spcAft>
                  <a:spcPts val="0"/>
                </a:spcAft>
                <a:buClrTx/>
                <a:buSzTx/>
                <a:buFontTx/>
                <a:buNone/>
                <a:defRPr/>
              </a:pPr>
              <a:r>
                <a:rPr lang="zh-CN" altLang="en-US" sz="1600" dirty="0">
                  <a:solidFill>
                    <a:srgbClr val="222A35"/>
                  </a:solidFill>
                  <a:latin typeface="宋体" pitchFamily="2" charset="-122"/>
                  <a:ea typeface="宋体" pitchFamily="2" charset="-122"/>
                  <a:cs typeface="宋体" pitchFamily="2" charset="-122"/>
                  <a:sym typeface="+mn-ea"/>
                </a:rPr>
                <a:t>NLP中将ICL解耦到任务识别</a:t>
              </a:r>
              <a:r>
                <a:rPr lang="en-US" altLang="zh-CN" sz="1600" dirty="0">
                  <a:solidFill>
                    <a:srgbClr val="222A35"/>
                  </a:solidFill>
                  <a:latin typeface="宋体" pitchFamily="2" charset="-122"/>
                  <a:ea typeface="宋体" pitchFamily="2" charset="-122"/>
                  <a:cs typeface="宋体" pitchFamily="2" charset="-122"/>
                  <a:sym typeface="+mn-ea"/>
                </a:rPr>
                <a:t>TR</a:t>
              </a:r>
              <a:r>
                <a:rPr lang="zh-CN" altLang="en-US" sz="1600" dirty="0">
                  <a:solidFill>
                    <a:srgbClr val="222A35"/>
                  </a:solidFill>
                  <a:latin typeface="宋体" pitchFamily="2" charset="-122"/>
                  <a:ea typeface="宋体" pitchFamily="2" charset="-122"/>
                  <a:cs typeface="宋体" pitchFamily="2" charset="-122"/>
                  <a:sym typeface="+mn-ea"/>
                </a:rPr>
                <a:t>和任务学习</a:t>
              </a:r>
              <a:r>
                <a:rPr lang="en-US" altLang="zh-CN" sz="1600" dirty="0">
                  <a:solidFill>
                    <a:srgbClr val="222A35"/>
                  </a:solidFill>
                  <a:latin typeface="宋体" pitchFamily="2" charset="-122"/>
                  <a:ea typeface="宋体" pitchFamily="2" charset="-122"/>
                  <a:cs typeface="宋体" pitchFamily="2" charset="-122"/>
                  <a:sym typeface="+mn-ea"/>
                </a:rPr>
                <a:t>TL</a:t>
              </a:r>
              <a:r>
                <a:rPr lang="zh-CN" altLang="en-US" sz="1600" dirty="0">
                  <a:solidFill>
                    <a:srgbClr val="222A35"/>
                  </a:solidFill>
                  <a:latin typeface="宋体" pitchFamily="2" charset="-122"/>
                  <a:ea typeface="宋体" pitchFamily="2" charset="-122"/>
                  <a:cs typeface="宋体" pitchFamily="2" charset="-122"/>
                  <a:sym typeface="+mn-ea"/>
                </a:rPr>
                <a:t>；本文在</a:t>
              </a:r>
              <a:r>
                <a:rPr lang="en-US" altLang="zh-CN" sz="1600" dirty="0">
                  <a:solidFill>
                    <a:srgbClr val="222A35"/>
                  </a:solidFill>
                  <a:latin typeface="宋体" pitchFamily="2" charset="-122"/>
                  <a:ea typeface="宋体" pitchFamily="2" charset="-122"/>
                  <a:cs typeface="宋体" pitchFamily="2" charset="-122"/>
                  <a:sym typeface="+mn-ea"/>
                </a:rPr>
                <a:t>LVIM</a:t>
              </a:r>
              <a:r>
                <a:rPr lang="zh-CN" altLang="en-US" sz="1600" dirty="0">
                  <a:solidFill>
                    <a:srgbClr val="222A35"/>
                  </a:solidFill>
                  <a:latin typeface="宋体" pitchFamily="2" charset="-122"/>
                  <a:ea typeface="宋体" pitchFamily="2" charset="-122"/>
                  <a:cs typeface="宋体" pitchFamily="2" charset="-122"/>
                  <a:sym typeface="+mn-ea"/>
                </a:rPr>
                <a:t>将TR进一步解耦为格式TR，视觉TR和语言TR。观察上下文序列的变化如何影响模型的输出，来深入了解 LVLM 的内部属性。</a:t>
              </a:r>
              <a:endParaRPr lang="zh-CN" altLang="en-US" sz="1600" dirty="0">
                <a:solidFill>
                  <a:srgbClr val="222A35"/>
                </a:solidFill>
                <a:latin typeface="宋体" pitchFamily="2" charset="-122"/>
                <a:ea typeface="宋体" pitchFamily="2" charset="-122"/>
                <a:cs typeface="宋体" pitchFamily="2" charset="-122"/>
                <a:sym typeface="+mn-ea"/>
              </a:endParaRPr>
            </a:p>
          </p:txBody>
        </p:sp>
        <p:sp>
          <p:nvSpPr>
            <p:cNvPr id="145" name="文本框 144"/>
            <p:cNvSpPr txBox="1"/>
            <p:nvPr>
              <p:custDataLst>
                <p:tags r:id="rId7"/>
              </p:custDataLst>
            </p:nvPr>
          </p:nvSpPr>
          <p:spPr>
            <a:xfrm>
              <a:off x="6626554" y="2728803"/>
              <a:ext cx="1828799" cy="368300"/>
            </a:xfrm>
            <a:prstGeom prst="rect">
              <a:avLst/>
            </a:prstGeom>
            <a:noFill/>
          </p:spPr>
          <p:txBody>
            <a:bodyPr wrap="square" rtlCol="0">
              <a:spAutoFit/>
            </a:bodyPr>
            <a:lstStyle/>
            <a:p>
              <a:pPr>
                <a:defRPr/>
              </a:pPr>
              <a:r>
                <a:rPr lang="zh-CN" altLang="en-US" b="1" dirty="0">
                  <a:solidFill>
                    <a:srgbClr val="222A35"/>
                  </a:solidFill>
                  <a:latin typeface="宋体" pitchFamily="2" charset="-122"/>
                  <a:ea typeface="宋体" pitchFamily="2" charset="-122"/>
                  <a:sym typeface="+mn-ea"/>
                </a:rPr>
                <a:t>任务假设</a:t>
              </a:r>
              <a:endParaRPr lang="zh-CN" altLang="en-US" spc="400" dirty="0">
                <a:solidFill>
                  <a:schemeClr val="tx1">
                    <a:lumMod val="75000"/>
                    <a:lumOff val="25000"/>
                  </a:schemeClr>
                </a:solidFill>
                <a:latin typeface="宋体" pitchFamily="2" charset="-122"/>
                <a:ea typeface="宋体" pitchFamily="2" charset="-122"/>
              </a:endParaRPr>
            </a:p>
          </p:txBody>
        </p:sp>
      </p:grpSp>
      <p:grpSp>
        <p:nvGrpSpPr>
          <p:cNvPr id="146" name="组合 145"/>
          <p:cNvGrpSpPr/>
          <p:nvPr>
            <p:custDataLst>
              <p:tags r:id="rId8"/>
            </p:custDataLst>
          </p:nvPr>
        </p:nvGrpSpPr>
        <p:grpSpPr>
          <a:xfrm>
            <a:off x="1342604" y="3842099"/>
            <a:ext cx="5037249" cy="897138"/>
            <a:chOff x="5971177" y="3884741"/>
            <a:chExt cx="5037249" cy="897138"/>
          </a:xfrm>
        </p:grpSpPr>
        <p:sp>
          <p:nvSpPr>
            <p:cNvPr id="147" name="Oval 25"/>
            <p:cNvSpPr/>
            <p:nvPr>
              <p:custDataLst>
                <p:tags r:id="rId9"/>
              </p:custDataLst>
            </p:nvPr>
          </p:nvSpPr>
          <p:spPr>
            <a:xfrm>
              <a:off x="5971177" y="4054466"/>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rPr>
                <a:t>03</a:t>
              </a:r>
              <a:endPar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endParaRPr>
            </a:p>
          </p:txBody>
        </p:sp>
        <p:sp>
          <p:nvSpPr>
            <p:cNvPr id="148" name="文本框 147"/>
            <p:cNvSpPr txBox="1"/>
            <p:nvPr/>
          </p:nvSpPr>
          <p:spPr>
            <a:xfrm>
              <a:off x="6600832" y="4228794"/>
              <a:ext cx="4407594" cy="553085"/>
            </a:xfrm>
            <a:prstGeom prst="rect">
              <a:avLst/>
            </a:prstGeom>
            <a:noFill/>
          </p:spPr>
          <p:txBody>
            <a:bodyPr wrap="square" rtlCol="0">
              <a:spAutoFit/>
            </a:bodyPr>
            <a:lstStyle/>
            <a:p>
              <a:pPr marL="0" indent="0">
                <a:lnSpc>
                  <a:spcPts val="1800"/>
                </a:lnSpc>
                <a:buNone/>
              </a:pPr>
              <a:r>
                <a:rPr lang="en-US" altLang="zh-CN" sz="1600" dirty="0">
                  <a:solidFill>
                    <a:srgbClr val="222A35"/>
                  </a:solidFill>
                  <a:latin typeface="宋体" pitchFamily="2" charset="-122"/>
                  <a:ea typeface="宋体" pitchFamily="2" charset="-122"/>
                  <a:cs typeface="宋体" pitchFamily="2" charset="-122"/>
                  <a:sym typeface="+mn-ea"/>
                </a:rPr>
                <a:t>1.如何从支持集中检索样本</a:t>
              </a:r>
              <a:r>
                <a:rPr lang="zh-CN" altLang="en-US" sz="1600" dirty="0">
                  <a:solidFill>
                    <a:srgbClr val="222A35"/>
                  </a:solidFill>
                  <a:latin typeface="宋体" pitchFamily="2" charset="-122"/>
                  <a:ea typeface="宋体" pitchFamily="2" charset="-122"/>
                  <a:cs typeface="宋体" pitchFamily="2" charset="-122"/>
                  <a:sym typeface="+mn-ea"/>
                </a:rPr>
                <a:t>。</a:t>
              </a:r>
              <a:endParaRPr lang="zh-CN" altLang="en-US" sz="1600" dirty="0">
                <a:solidFill>
                  <a:srgbClr val="222A35"/>
                </a:solidFill>
                <a:latin typeface="宋体" pitchFamily="2" charset="-122"/>
                <a:ea typeface="宋体" pitchFamily="2" charset="-122"/>
                <a:cs typeface="宋体" pitchFamily="2" charset="-122"/>
                <a:sym typeface="+mn-ea"/>
              </a:endParaRPr>
            </a:p>
            <a:p>
              <a:pPr marL="0" indent="0">
                <a:lnSpc>
                  <a:spcPts val="1800"/>
                </a:lnSpc>
                <a:buNone/>
              </a:pPr>
              <a:r>
                <a:rPr lang="en-US" altLang="zh-CN" sz="1600" dirty="0">
                  <a:solidFill>
                    <a:srgbClr val="222A35"/>
                  </a:solidFill>
                  <a:latin typeface="宋体" pitchFamily="2" charset="-122"/>
                  <a:ea typeface="宋体" pitchFamily="2" charset="-122"/>
                  <a:cs typeface="宋体" pitchFamily="2" charset="-122"/>
                  <a:sym typeface="+mn-ea"/>
                </a:rPr>
                <a:t>2.如何</a:t>
              </a:r>
              <a:r>
                <a:rPr lang="zh-CN" altLang="en-US" sz="1600" dirty="0">
                  <a:solidFill>
                    <a:srgbClr val="222A35"/>
                  </a:solidFill>
                  <a:latin typeface="宋体" pitchFamily="2" charset="-122"/>
                  <a:ea typeface="宋体" pitchFamily="2" charset="-122"/>
                  <a:cs typeface="宋体" pitchFamily="2" charset="-122"/>
                  <a:sym typeface="+mn-ea"/>
                </a:rPr>
                <a:t>配置</a:t>
              </a:r>
              <a:r>
                <a:rPr lang="en-US" altLang="zh-CN" sz="1600" dirty="0">
                  <a:solidFill>
                    <a:srgbClr val="222A35"/>
                  </a:solidFill>
                  <a:latin typeface="宋体" pitchFamily="2" charset="-122"/>
                  <a:ea typeface="宋体" pitchFamily="2" charset="-122"/>
                  <a:cs typeface="宋体" pitchFamily="2" charset="-122"/>
                  <a:sym typeface="+mn-ea"/>
                </a:rPr>
                <a:t>由检索</a:t>
              </a:r>
              <a:r>
                <a:rPr lang="zh-CN" altLang="en-US" sz="1600" dirty="0">
                  <a:solidFill>
                    <a:srgbClr val="222A35"/>
                  </a:solidFill>
                  <a:latin typeface="宋体" pitchFamily="2" charset="-122"/>
                  <a:ea typeface="宋体" pitchFamily="2" charset="-122"/>
                  <a:cs typeface="宋体" pitchFamily="2" charset="-122"/>
                  <a:sym typeface="+mn-ea"/>
                </a:rPr>
                <a:t>示例</a:t>
              </a:r>
              <a:r>
                <a:rPr lang="en-US" altLang="zh-CN" sz="1600" dirty="0">
                  <a:solidFill>
                    <a:srgbClr val="222A35"/>
                  </a:solidFill>
                  <a:latin typeface="宋体" pitchFamily="2" charset="-122"/>
                  <a:ea typeface="宋体" pitchFamily="2" charset="-122"/>
                  <a:cs typeface="宋体" pitchFamily="2" charset="-122"/>
                  <a:sym typeface="+mn-ea"/>
                </a:rPr>
                <a:t>构建的上下文序列</a:t>
              </a:r>
              <a:r>
                <a:rPr lang="zh-CN" altLang="en-US" sz="1600" dirty="0">
                  <a:solidFill>
                    <a:srgbClr val="222A35"/>
                  </a:solidFill>
                  <a:latin typeface="宋体" pitchFamily="2" charset="-122"/>
                  <a:ea typeface="宋体" pitchFamily="2" charset="-122"/>
                  <a:cs typeface="宋体" pitchFamily="2" charset="-122"/>
                  <a:sym typeface="+mn-ea"/>
                </a:rPr>
                <a:t>。</a:t>
              </a:r>
              <a:endParaRPr kumimoji="0" lang="zh-CN" altLang="en-US" sz="1600" i="0" u="none" strike="noStrike" kern="1200" cap="none" spc="0" normalizeH="0" baseline="0" noProof="0" dirty="0">
                <a:ln>
                  <a:noFill/>
                </a:ln>
                <a:solidFill>
                  <a:srgbClr val="222A35"/>
                </a:solidFill>
                <a:effectLst/>
                <a:uLnTx/>
                <a:uFillTx/>
                <a:latin typeface="宋体" pitchFamily="2" charset="-122"/>
                <a:ea typeface="宋体" pitchFamily="2" charset="-122"/>
                <a:cs typeface="宋体" pitchFamily="2" charset="-122"/>
                <a:sym typeface="+mn-ea"/>
              </a:endParaRPr>
            </a:p>
          </p:txBody>
        </p:sp>
        <p:sp>
          <p:nvSpPr>
            <p:cNvPr id="149" name="文本框 148"/>
            <p:cNvSpPr txBox="1"/>
            <p:nvPr>
              <p:custDataLst>
                <p:tags r:id="rId10"/>
              </p:custDataLst>
            </p:nvPr>
          </p:nvSpPr>
          <p:spPr>
            <a:xfrm>
              <a:off x="6626554" y="3884741"/>
              <a:ext cx="1828799" cy="368300"/>
            </a:xfrm>
            <a:prstGeom prst="rect">
              <a:avLst/>
            </a:prstGeom>
            <a:noFill/>
          </p:spPr>
          <p:txBody>
            <a:bodyPr wrap="square" rtlCol="0">
              <a:spAutoFit/>
            </a:bodyPr>
            <a:lstStyle/>
            <a:p>
              <a:pPr>
                <a:defRPr/>
              </a:pPr>
              <a:r>
                <a:rPr lang="zh-CN" altLang="en-US" b="1" dirty="0">
                  <a:solidFill>
                    <a:srgbClr val="222A35"/>
                  </a:solidFill>
                  <a:latin typeface="宋体" pitchFamily="2" charset="-122"/>
                  <a:ea typeface="宋体" pitchFamily="2" charset="-122"/>
                  <a:sym typeface="+mn-ea"/>
                </a:rPr>
                <a:t>应用</a:t>
              </a:r>
              <a:r>
                <a:rPr lang="zh-CN" altLang="en-US" b="1" dirty="0">
                  <a:solidFill>
                    <a:srgbClr val="222A35"/>
                  </a:solidFill>
                  <a:latin typeface="宋体" pitchFamily="2" charset="-122"/>
                  <a:ea typeface="宋体" pitchFamily="2" charset="-122"/>
                  <a:sym typeface="+mn-ea"/>
                </a:rPr>
                <a:t>检索策略</a:t>
              </a:r>
              <a:endParaRPr lang="zh-CN" altLang="en-US" spc="400" dirty="0">
                <a:solidFill>
                  <a:schemeClr val="tx1">
                    <a:lumMod val="75000"/>
                    <a:lumOff val="25000"/>
                  </a:schemeClr>
                </a:solidFill>
                <a:latin typeface="宋体" pitchFamily="2" charset="-122"/>
                <a:ea typeface="宋体" pitchFamily="2" charset="-122"/>
              </a:endParaRPr>
            </a:p>
          </p:txBody>
        </p:sp>
      </p:grpSp>
      <p:grpSp>
        <p:nvGrpSpPr>
          <p:cNvPr id="150" name="组合 149"/>
          <p:cNvGrpSpPr/>
          <p:nvPr>
            <p:custDataLst>
              <p:tags r:id="rId11"/>
            </p:custDataLst>
          </p:nvPr>
        </p:nvGrpSpPr>
        <p:grpSpPr>
          <a:xfrm>
            <a:off x="1342604" y="4963357"/>
            <a:ext cx="5037249" cy="897138"/>
            <a:chOff x="5971177" y="5005999"/>
            <a:chExt cx="5037249" cy="897138"/>
          </a:xfrm>
        </p:grpSpPr>
        <p:sp>
          <p:nvSpPr>
            <p:cNvPr id="151" name="Oval 27"/>
            <p:cNvSpPr/>
            <p:nvPr>
              <p:custDataLst>
                <p:tags r:id="rId12"/>
              </p:custDataLst>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rPr>
                <a:t>04</a:t>
              </a:r>
              <a:endParaRPr lang="en-US" sz="1325" dirty="0">
                <a:solidFill>
                  <a:prstClr val="white"/>
                </a:solidFill>
                <a:latin typeface="Arial" panose="020B0704020202020204" pitchFamily="34" charset="0"/>
                <a:ea typeface="思源黑体 Normal" panose="020B0400000000000000" pitchFamily="34" charset="-122"/>
                <a:sym typeface="Arial" panose="020B0704020202020204" pitchFamily="34" charset="0"/>
              </a:endParaRPr>
            </a:p>
          </p:txBody>
        </p:sp>
        <p:sp>
          <p:nvSpPr>
            <p:cNvPr id="152" name="文本框 151"/>
            <p:cNvSpPr txBox="1"/>
            <p:nvPr/>
          </p:nvSpPr>
          <p:spPr>
            <a:xfrm>
              <a:off x="6600832" y="5350052"/>
              <a:ext cx="4407594" cy="553085"/>
            </a:xfrm>
            <a:prstGeom prst="rect">
              <a:avLst/>
            </a:prstGeom>
            <a:noFill/>
          </p:spPr>
          <p:txBody>
            <a:bodyPr wrap="square" rtlCol="0">
              <a:spAutoFit/>
            </a:bodyPr>
            <a:lstStyle/>
            <a:p>
              <a:pPr marL="0" marR="0" lvl="0" indent="0" defTabSz="914400" rtl="0" eaLnBrk="1" fontAlgn="auto" latinLnBrk="0" hangingPunct="1">
                <a:lnSpc>
                  <a:spcPts val="1800"/>
                </a:lnSpc>
                <a:spcBef>
                  <a:spcPts val="0"/>
                </a:spcBef>
                <a:spcAft>
                  <a:spcPts val="0"/>
                </a:spcAft>
                <a:buClrTx/>
                <a:buSzTx/>
                <a:buFontTx/>
                <a:buNone/>
                <a:defRPr/>
              </a:pPr>
              <a:r>
                <a:rPr lang="en-US" altLang="zh-CN" sz="1600" dirty="0">
                  <a:solidFill>
                    <a:srgbClr val="222A35"/>
                  </a:solidFill>
                  <a:latin typeface="宋体" pitchFamily="2" charset="-122"/>
                  <a:ea typeface="宋体" pitchFamily="2" charset="-122"/>
                  <a:cs typeface="宋体" pitchFamily="2" charset="-122"/>
                  <a:sym typeface="+mn-ea"/>
                </a:rPr>
                <a:t>1.</a:t>
              </a:r>
              <a:r>
                <a:rPr lang="zh-CN" altLang="en-US" sz="1600" dirty="0">
                  <a:solidFill>
                    <a:srgbClr val="222A35"/>
                  </a:solidFill>
                  <a:latin typeface="宋体" pitchFamily="2" charset="-122"/>
                  <a:ea typeface="宋体" pitchFamily="2" charset="-122"/>
                  <a:cs typeface="宋体" pitchFamily="2" charset="-122"/>
                  <a:sym typeface="+mn-ea"/>
                </a:rPr>
                <a:t>通过实验验证</a:t>
              </a:r>
              <a:r>
                <a:rPr lang="en-US" altLang="zh-CN" sz="1600" dirty="0">
                  <a:solidFill>
                    <a:srgbClr val="222A35"/>
                  </a:solidFill>
                  <a:latin typeface="宋体" pitchFamily="2" charset="-122"/>
                  <a:ea typeface="宋体" pitchFamily="2" charset="-122"/>
                  <a:cs typeface="宋体" pitchFamily="2" charset="-122"/>
                  <a:sym typeface="+mn-ea"/>
                </a:rPr>
                <a:t>LVLM</a:t>
              </a:r>
              <a:r>
                <a:rPr lang="zh-CN" altLang="en-US" sz="1600" dirty="0">
                  <a:solidFill>
                    <a:srgbClr val="222A35"/>
                  </a:solidFill>
                  <a:latin typeface="宋体" pitchFamily="2" charset="-122"/>
                  <a:ea typeface="宋体" pitchFamily="2" charset="-122"/>
                  <a:cs typeface="宋体" pitchFamily="2" charset="-122"/>
                  <a:sym typeface="+mn-ea"/>
                </a:rPr>
                <a:t>模型的局限性。</a:t>
              </a:r>
              <a:endParaRPr lang="zh-CN" altLang="en-US" sz="1600" dirty="0">
                <a:solidFill>
                  <a:srgbClr val="222A35"/>
                </a:solidFill>
                <a:latin typeface="宋体" pitchFamily="2" charset="-122"/>
                <a:ea typeface="宋体" pitchFamily="2" charset="-122"/>
                <a:cs typeface="宋体" pitchFamily="2" charset="-122"/>
                <a:sym typeface="+mn-ea"/>
              </a:endParaRPr>
            </a:p>
            <a:p>
              <a:pPr marL="0" marR="0" lvl="0" indent="0" defTabSz="914400" rtl="0" eaLnBrk="1" fontAlgn="auto" latinLnBrk="0" hangingPunct="1">
                <a:lnSpc>
                  <a:spcPts val="1800"/>
                </a:lnSpc>
                <a:spcBef>
                  <a:spcPts val="0"/>
                </a:spcBef>
                <a:spcAft>
                  <a:spcPts val="0"/>
                </a:spcAft>
                <a:buClrTx/>
                <a:buSzTx/>
                <a:buFontTx/>
                <a:buNone/>
                <a:defRPr/>
              </a:pPr>
              <a:r>
                <a:rPr lang="en-US" altLang="zh-CN" sz="1600" dirty="0">
                  <a:solidFill>
                    <a:srgbClr val="222A35"/>
                  </a:solidFill>
                  <a:latin typeface="宋体" pitchFamily="2" charset="-122"/>
                  <a:ea typeface="宋体" pitchFamily="2" charset="-122"/>
                  <a:cs typeface="宋体" pitchFamily="2" charset="-122"/>
                  <a:sym typeface="+mn-ea"/>
                </a:rPr>
                <a:t>2.</a:t>
              </a:r>
              <a:r>
                <a:rPr lang="zh-CN" altLang="en-US" sz="1600" dirty="0">
                  <a:solidFill>
                    <a:srgbClr val="222A35"/>
                  </a:solidFill>
                  <a:latin typeface="宋体" pitchFamily="2" charset="-122"/>
                  <a:ea typeface="宋体" pitchFamily="2" charset="-122"/>
                  <a:cs typeface="宋体" pitchFamily="2" charset="-122"/>
                  <a:sym typeface="+mn-ea"/>
                </a:rPr>
                <a:t>通过配置策略缓解局限性。</a:t>
              </a:r>
              <a:endParaRPr kumimoji="0" lang="zh-CN" altLang="en-US" sz="1600" i="0" u="none" strike="noStrike" kern="1200" cap="none" spc="0" normalizeH="0" baseline="0" noProof="0" dirty="0">
                <a:ln>
                  <a:noFill/>
                </a:ln>
                <a:solidFill>
                  <a:srgbClr val="222A35"/>
                </a:solidFill>
                <a:effectLst/>
                <a:uLnTx/>
                <a:uFillTx/>
                <a:latin typeface="宋体" pitchFamily="2" charset="-122"/>
                <a:ea typeface="宋体" pitchFamily="2" charset="-122"/>
                <a:cs typeface="宋体" pitchFamily="2" charset="-122"/>
              </a:endParaRPr>
            </a:p>
          </p:txBody>
        </p:sp>
        <p:sp>
          <p:nvSpPr>
            <p:cNvPr id="153" name="文本框 152"/>
            <p:cNvSpPr txBox="1"/>
            <p:nvPr>
              <p:custDataLst>
                <p:tags r:id="rId13"/>
              </p:custDataLst>
            </p:nvPr>
          </p:nvSpPr>
          <p:spPr>
            <a:xfrm>
              <a:off x="6626554" y="5005999"/>
              <a:ext cx="1828799" cy="368300"/>
            </a:xfrm>
            <a:prstGeom prst="rect">
              <a:avLst/>
            </a:prstGeom>
            <a:noFill/>
          </p:spPr>
          <p:txBody>
            <a:bodyPr wrap="square" rtlCol="0">
              <a:spAutoFit/>
            </a:bodyPr>
            <a:lstStyle/>
            <a:p>
              <a:pPr>
                <a:defRPr/>
              </a:pPr>
              <a:r>
                <a:rPr lang="zh-CN" altLang="en-US" b="1" dirty="0">
                  <a:solidFill>
                    <a:srgbClr val="222A35"/>
                  </a:solidFill>
                  <a:latin typeface="宋体" pitchFamily="2" charset="-122"/>
                  <a:ea typeface="宋体" pitchFamily="2" charset="-122"/>
                  <a:sym typeface="+mn-ea"/>
                </a:rPr>
                <a:t>实验部分</a:t>
              </a:r>
              <a:endParaRPr lang="zh-CN" altLang="en-US" spc="400" dirty="0">
                <a:solidFill>
                  <a:schemeClr val="tx1">
                    <a:lumMod val="75000"/>
                    <a:lumOff val="25000"/>
                  </a:schemeClr>
                </a:solidFill>
                <a:latin typeface="宋体" pitchFamily="2" charset="-122"/>
                <a:ea typeface="宋体" pitchFamily="2" charset="-122"/>
              </a:endParaRPr>
            </a:p>
          </p:txBody>
        </p:sp>
      </p:grpSp>
      <p:sp>
        <p:nvSpPr>
          <p:cNvPr id="2" name="Text Placeholder 8"/>
          <p:cNvSpPr txBox="1"/>
          <p:nvPr>
            <p:custDataLst>
              <p:tags r:id="rId14"/>
            </p:custDataLst>
          </p:nvPr>
        </p:nvSpPr>
        <p:spPr>
          <a:xfrm>
            <a:off x="781685" y="1069340"/>
            <a:ext cx="10536555" cy="30416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zh-CN" altLang="en-US" sz="16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视觉</a:t>
            </a:r>
            <a:r>
              <a:rPr lang="en-US" altLang="zh-CN" sz="16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6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t>
            </a:r>
            <a:r>
              <a:rPr lang="zh-CN" altLang="en-US" sz="1600" dirty="0">
                <a:solidFill>
                  <a:schemeClr val="bg1"/>
                </a:solidFill>
                <a:latin typeface="思源黑体 Light" panose="020B0300000000000000" pitchFamily="34" charset="-122"/>
                <a:ea typeface="思源黑体 Light" panose="020B0300000000000000" pitchFamily="34" charset="-122"/>
                <a:sym typeface="+mn-ea"/>
              </a:rPr>
              <a:t>How to Configure Good In-Context Sequence for Visual Question Answering（</a:t>
            </a:r>
            <a:r>
              <a:rPr lang="en-US" altLang="zh-CN" sz="1600" dirty="0">
                <a:solidFill>
                  <a:schemeClr val="bg1"/>
                </a:solidFill>
                <a:latin typeface="思源黑体 Light" panose="020B0300000000000000" pitchFamily="34" charset="-122"/>
                <a:ea typeface="思源黑体 Light" panose="020B0300000000000000" pitchFamily="34" charset="-122"/>
                <a:sym typeface="+mn-ea"/>
              </a:rPr>
              <a:t>CVPR24</a:t>
            </a:r>
            <a:r>
              <a:rPr lang="zh-CN" altLang="en-US" sz="1600" dirty="0">
                <a:solidFill>
                  <a:schemeClr val="bg1"/>
                </a:solidFill>
                <a:latin typeface="思源黑体 Light" panose="020B0300000000000000" pitchFamily="34" charset="-122"/>
                <a:ea typeface="思源黑体 Light" panose="020B0300000000000000" pitchFamily="34" charset="-122"/>
                <a:sym typeface="+mn-ea"/>
              </a:rPr>
              <a:t>）</a:t>
            </a:r>
            <a:endParaRPr lang="zh-CN" altLang="en-US" sz="1600" dirty="0">
              <a:solidFill>
                <a:schemeClr val="bg1"/>
              </a:solidFill>
              <a:latin typeface="思源黑体 Light" panose="020B0300000000000000" pitchFamily="34" charset="-122"/>
              <a:ea typeface="思源黑体 Light" panose="020B0300000000000000" pitchFamily="34" charset="-122"/>
              <a:sym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14:bounceEnd="40000">
                                          <p:cBhvr additive="base">
                                            <p:cTn id="7" dur="500" fill="hold"/>
                                            <p:tgtEl>
                                              <p:spTgt spid="138"/>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14:bounceEnd="40000">
                                          <p:cBhvr additive="base">
                                            <p:cTn id="12" dur="50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14:bounceEnd="40000">
                                          <p:cBhvr additive="base">
                                            <p:cTn id="17" dur="500" fill="hold"/>
                                            <p:tgtEl>
                                              <p:spTgt spid="146"/>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14:presetBounceEnd="40000">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14:bounceEnd="40000">
                                          <p:cBhvr additive="base">
                                            <p:cTn id="22" dur="500" fill="hold"/>
                                            <p:tgtEl>
                                              <p:spTgt spid="150"/>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1+#ppt_w/2"/>
                                              </p:val>
                                            </p:tav>
                                            <p:tav tm="100000">
                                              <p:val>
                                                <p:strVal val="#ppt_x"/>
                                              </p:val>
                                            </p:tav>
                                          </p:tavLst>
                                        </p:anim>
                                        <p:anim calcmode="lin" valueType="num">
                                          <p:cBhvr additive="base">
                                            <p:cTn id="8" dur="500" fill="hold"/>
                                            <p:tgtEl>
                                              <p:spTgt spid="1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500" fill="hold"/>
                                            <p:tgtEl>
                                              <p:spTgt spid="142"/>
                                            </p:tgtEl>
                                            <p:attrNameLst>
                                              <p:attrName>ppt_x</p:attrName>
                                            </p:attrNameLst>
                                          </p:cBhvr>
                                          <p:tavLst>
                                            <p:tav tm="0">
                                              <p:val>
                                                <p:strVal val="1+#ppt_w/2"/>
                                              </p:val>
                                            </p:tav>
                                            <p:tav tm="100000">
                                              <p:val>
                                                <p:strVal val="#ppt_x"/>
                                              </p:val>
                                            </p:tav>
                                          </p:tavLst>
                                        </p:anim>
                                        <p:anim calcmode="lin" valueType="num">
                                          <p:cBhvr additive="base">
                                            <p:cTn id="13" dur="500" fill="hold"/>
                                            <p:tgtEl>
                                              <p:spTgt spid="1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500" fill="hold"/>
                                            <p:tgtEl>
                                              <p:spTgt spid="146"/>
                                            </p:tgtEl>
                                            <p:attrNameLst>
                                              <p:attrName>ppt_x</p:attrName>
                                            </p:attrNameLst>
                                          </p:cBhvr>
                                          <p:tavLst>
                                            <p:tav tm="0">
                                              <p:val>
                                                <p:strVal val="1+#ppt_w/2"/>
                                              </p:val>
                                            </p:tav>
                                            <p:tav tm="100000">
                                              <p:val>
                                                <p:strVal val="#ppt_x"/>
                                              </p:val>
                                            </p:tav>
                                          </p:tavLst>
                                        </p:anim>
                                        <p:anim calcmode="lin" valueType="num">
                                          <p:cBhvr additive="base">
                                            <p:cTn id="18" dur="500" fill="hold"/>
                                            <p:tgtEl>
                                              <p:spTgt spid="1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additive="base">
                                            <p:cTn id="22" dur="500" fill="hold"/>
                                            <p:tgtEl>
                                              <p:spTgt spid="150"/>
                                            </p:tgtEl>
                                            <p:attrNameLst>
                                              <p:attrName>ppt_x</p:attrName>
                                            </p:attrNameLst>
                                          </p:cBhvr>
                                          <p:tavLst>
                                            <p:tav tm="0">
                                              <p:val>
                                                <p:strVal val="1+#ppt_w/2"/>
                                              </p:val>
                                            </p:tav>
                                            <p:tav tm="100000">
                                              <p:val>
                                                <p:strVal val="#ppt_x"/>
                                              </p:val>
                                            </p:tav>
                                          </p:tavLst>
                                        </p:anim>
                                        <p:anim calcmode="lin" valueType="num">
                                          <p:cBhvr additive="base">
                                            <p:cTn id="23" dur="5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a:t>
            </a:r>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r>
              <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43" name="Text Placeholder 9"/>
          <p:cNvSpPr txBox="1"/>
          <p:nvPr/>
        </p:nvSpPr>
        <p:spPr>
          <a:xfrm>
            <a:off x="735330" y="1416050"/>
            <a:ext cx="11027410" cy="98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ts val="1800"/>
              </a:lnSpc>
              <a:buNone/>
            </a:pPr>
            <a:r>
              <a:rPr lang="zh-CN" altLang="en-US" sz="1600" b="1" dirty="0">
                <a:solidFill>
                  <a:srgbClr val="222A35"/>
                </a:solidFill>
                <a:latin typeface="宋体" pitchFamily="2" charset="-122"/>
                <a:ea typeface="宋体" pitchFamily="2" charset="-122"/>
                <a:cs typeface="宋体" pitchFamily="2" charset="-122"/>
                <a:sym typeface="+mn-ea"/>
              </a:rPr>
              <a:t>本文将ICL解耦到</a:t>
            </a:r>
            <a:r>
              <a:rPr lang="en-US" altLang="zh-CN" sz="1600" b="1" dirty="0">
                <a:solidFill>
                  <a:srgbClr val="222A35"/>
                </a:solidFill>
                <a:latin typeface="宋体" pitchFamily="2" charset="-122"/>
                <a:ea typeface="宋体" pitchFamily="2" charset="-122"/>
                <a:cs typeface="宋体" pitchFamily="2" charset="-122"/>
                <a:sym typeface="+mn-ea"/>
              </a:rPr>
              <a:t>VL</a:t>
            </a:r>
            <a:r>
              <a:rPr lang="zh-CN" altLang="en-US" sz="1600" b="1" dirty="0">
                <a:solidFill>
                  <a:srgbClr val="222A35"/>
                </a:solidFill>
                <a:latin typeface="宋体" pitchFamily="2" charset="-122"/>
                <a:ea typeface="宋体" pitchFamily="2" charset="-122"/>
                <a:cs typeface="宋体" pitchFamily="2" charset="-122"/>
                <a:sym typeface="+mn-ea"/>
              </a:rPr>
              <a:t>的任务识别</a:t>
            </a:r>
            <a:r>
              <a:rPr lang="en-US" altLang="zh-CN" sz="1600" b="1" dirty="0">
                <a:solidFill>
                  <a:srgbClr val="222A35"/>
                </a:solidFill>
                <a:latin typeface="宋体" pitchFamily="2" charset="-122"/>
                <a:ea typeface="宋体" pitchFamily="2" charset="-122"/>
                <a:cs typeface="宋体" pitchFamily="2" charset="-122"/>
                <a:sym typeface="+mn-ea"/>
              </a:rPr>
              <a:t>TR</a:t>
            </a:r>
            <a:r>
              <a:rPr lang="zh-CN" altLang="en-US" sz="1600" b="1" dirty="0">
                <a:solidFill>
                  <a:srgbClr val="222A35"/>
                </a:solidFill>
                <a:latin typeface="宋体" pitchFamily="2" charset="-122"/>
                <a:ea typeface="宋体" pitchFamily="2" charset="-122"/>
                <a:cs typeface="宋体" pitchFamily="2" charset="-122"/>
                <a:sym typeface="+mn-ea"/>
              </a:rPr>
              <a:t>和任务学习</a:t>
            </a:r>
            <a:r>
              <a:rPr lang="en-US" altLang="zh-CN" sz="1600" b="1" dirty="0">
                <a:solidFill>
                  <a:srgbClr val="222A35"/>
                </a:solidFill>
                <a:latin typeface="宋体" pitchFamily="2" charset="-122"/>
                <a:ea typeface="宋体" pitchFamily="2" charset="-122"/>
                <a:cs typeface="宋体" pitchFamily="2" charset="-122"/>
                <a:sym typeface="+mn-ea"/>
              </a:rPr>
              <a:t>TL</a:t>
            </a:r>
            <a:r>
              <a:rPr lang="zh-CN" altLang="en-US" sz="1600" b="1" dirty="0">
                <a:solidFill>
                  <a:srgbClr val="222A35"/>
                </a:solidFill>
                <a:latin typeface="宋体" pitchFamily="2" charset="-122"/>
                <a:ea typeface="宋体" pitchFamily="2" charset="-122"/>
                <a:cs typeface="宋体" pitchFamily="2" charset="-122"/>
                <a:sym typeface="+mn-ea"/>
              </a:rPr>
              <a:t>，同时将TR进一步解耦为视觉TR、语言TR</a:t>
            </a:r>
            <a:r>
              <a:rPr lang="zh-CN" altLang="en-US" sz="1600" b="1" dirty="0">
                <a:solidFill>
                  <a:srgbClr val="222A35"/>
                </a:solidFill>
                <a:latin typeface="宋体" pitchFamily="2" charset="-122"/>
                <a:ea typeface="宋体" pitchFamily="2" charset="-122"/>
                <a:cs typeface="宋体" pitchFamily="2" charset="-122"/>
                <a:sym typeface="+mn-ea"/>
              </a:rPr>
              <a:t>和格式TR。</a:t>
            </a:r>
            <a:endParaRPr lang="zh-CN" altLang="en-US" sz="1600" b="1" dirty="0">
              <a:solidFill>
                <a:srgbClr val="222A35"/>
              </a:solidFill>
              <a:latin typeface="宋体" pitchFamily="2" charset="-122"/>
              <a:ea typeface="宋体" pitchFamily="2" charset="-122"/>
              <a:cs typeface="宋体" pitchFamily="2" charset="-122"/>
              <a:sym typeface="+mn-ea"/>
            </a:endParaRPr>
          </a:p>
          <a:p>
            <a:pPr>
              <a:lnSpc>
                <a:spcPts val="1800"/>
              </a:lnSpc>
            </a:pPr>
            <a:r>
              <a:rPr lang="zh-CN" altLang="en-US" sz="1600" b="1" dirty="0">
                <a:solidFill>
                  <a:srgbClr val="222A35"/>
                </a:solidFill>
                <a:latin typeface="宋体" pitchFamily="2" charset="-122"/>
                <a:ea typeface="宋体" pitchFamily="2" charset="-122"/>
                <a:cs typeface="宋体" pitchFamily="2" charset="-122"/>
                <a:sym typeface="+mn-ea"/>
              </a:rPr>
              <a:t>任务识别</a:t>
            </a:r>
            <a:r>
              <a:rPr lang="en-US" altLang="zh-CN" sz="1600" b="1" dirty="0">
                <a:solidFill>
                  <a:srgbClr val="222A35"/>
                </a:solidFill>
                <a:latin typeface="宋体" pitchFamily="2" charset="-122"/>
                <a:ea typeface="宋体" pitchFamily="2" charset="-122"/>
                <a:cs typeface="宋体" pitchFamily="2" charset="-122"/>
                <a:sym typeface="+mn-ea"/>
              </a:rPr>
              <a:t>(TR)</a:t>
            </a:r>
            <a:r>
              <a:rPr lang="zh-CN" altLang="en-US" sz="1600" b="1" dirty="0">
                <a:solidFill>
                  <a:srgbClr val="222A35"/>
                </a:solidFill>
                <a:latin typeface="宋体" pitchFamily="2" charset="-122"/>
                <a:ea typeface="宋体" pitchFamily="2" charset="-122"/>
                <a:cs typeface="宋体" pitchFamily="2" charset="-122"/>
                <a:sym typeface="+mn-ea"/>
              </a:rPr>
              <a:t>：</a:t>
            </a:r>
            <a:r>
              <a:rPr lang="zh-CN" altLang="en-US" sz="1600" dirty="0">
                <a:solidFill>
                  <a:srgbClr val="222A35"/>
                </a:solidFill>
                <a:latin typeface="宋体" pitchFamily="2" charset="-122"/>
                <a:ea typeface="宋体" pitchFamily="2" charset="-122"/>
                <a:cs typeface="宋体" pitchFamily="2" charset="-122"/>
                <a:sym typeface="+mn-ea"/>
              </a:rPr>
              <a:t>模型通过回忆预训练知识，快速理解新的任务；（通过图像中的物体、颜色等，以及与视觉特征相关的语言表达，来</a:t>
            </a:r>
            <a:r>
              <a:rPr lang="zh-CN" altLang="en-US" sz="1600" dirty="0">
                <a:solidFill>
                  <a:srgbClr val="222A35"/>
                </a:solidFill>
                <a:latin typeface="宋体" pitchFamily="2" charset="-122"/>
                <a:ea typeface="宋体" pitchFamily="2" charset="-122"/>
                <a:cs typeface="宋体" pitchFamily="2" charset="-122"/>
                <a:sym typeface="+mn-ea"/>
              </a:rPr>
              <a:t>理解新的</a:t>
            </a:r>
            <a:r>
              <a:rPr lang="zh-CN" altLang="en-US" sz="1600" dirty="0">
                <a:solidFill>
                  <a:srgbClr val="222A35"/>
                </a:solidFill>
                <a:latin typeface="宋体" pitchFamily="2" charset="-122"/>
                <a:ea typeface="宋体" pitchFamily="2" charset="-122"/>
                <a:cs typeface="宋体" pitchFamily="2" charset="-122"/>
                <a:sym typeface="+mn-ea"/>
              </a:rPr>
              <a:t>任务。</a:t>
            </a:r>
            <a:r>
              <a:rPr lang="zh-CN" altLang="en-US" sz="1600" dirty="0">
                <a:solidFill>
                  <a:srgbClr val="222A35"/>
                </a:solidFill>
                <a:latin typeface="宋体" pitchFamily="2" charset="-122"/>
                <a:ea typeface="宋体" pitchFamily="2" charset="-122"/>
                <a:cs typeface="宋体" pitchFamily="2" charset="-122"/>
                <a:sym typeface="+mn-ea"/>
              </a:rPr>
              <a:t>例如问题的格式、常见的答案类型等。</a:t>
            </a:r>
            <a:r>
              <a:rPr lang="zh-CN" altLang="en-US" sz="1600" dirty="0">
                <a:solidFill>
                  <a:srgbClr val="222A35"/>
                </a:solidFill>
                <a:latin typeface="宋体" pitchFamily="2" charset="-122"/>
                <a:ea typeface="宋体" pitchFamily="2" charset="-122"/>
                <a:cs typeface="宋体" pitchFamily="2" charset="-122"/>
                <a:sym typeface="+mn-ea"/>
              </a:rPr>
              <a:t>）</a:t>
            </a:r>
            <a:endParaRPr lang="zh-CN" altLang="en-US" sz="1600" dirty="0">
              <a:solidFill>
                <a:srgbClr val="222A35"/>
              </a:solidFill>
              <a:latin typeface="宋体" pitchFamily="2" charset="-122"/>
              <a:ea typeface="宋体" pitchFamily="2" charset="-122"/>
              <a:cs typeface="宋体" pitchFamily="2" charset="-122"/>
              <a:sym typeface="+mn-ea"/>
            </a:endParaRPr>
          </a:p>
          <a:p>
            <a:pPr>
              <a:lnSpc>
                <a:spcPts val="1800"/>
              </a:lnSpc>
            </a:pPr>
            <a:r>
              <a:rPr lang="en-US" altLang="zh-CN" sz="1600" b="1" dirty="0">
                <a:solidFill>
                  <a:srgbClr val="222A35"/>
                </a:solidFill>
                <a:latin typeface="宋体" pitchFamily="2" charset="-122"/>
                <a:ea typeface="宋体" pitchFamily="2" charset="-122"/>
                <a:cs typeface="宋体" pitchFamily="2" charset="-122"/>
                <a:sym typeface="+mn-ea"/>
              </a:rPr>
              <a:t>任务学习(TL)</a:t>
            </a:r>
            <a:r>
              <a:rPr lang="zh-CN" altLang="en-US" sz="1600" b="1" dirty="0">
                <a:solidFill>
                  <a:srgbClr val="222A35"/>
                </a:solidFill>
                <a:latin typeface="宋体" pitchFamily="2" charset="-122"/>
                <a:ea typeface="宋体" pitchFamily="2" charset="-122"/>
                <a:cs typeface="宋体" pitchFamily="2" charset="-122"/>
                <a:sym typeface="+mn-ea"/>
              </a:rPr>
              <a:t>：</a:t>
            </a:r>
            <a:r>
              <a:rPr lang="zh-CN" altLang="en-US" sz="1600" dirty="0">
                <a:solidFill>
                  <a:srgbClr val="222A35"/>
                </a:solidFill>
                <a:latin typeface="宋体" pitchFamily="2" charset="-122"/>
                <a:ea typeface="宋体" pitchFamily="2" charset="-122"/>
                <a:cs typeface="宋体" pitchFamily="2" charset="-122"/>
                <a:sym typeface="+mn-ea"/>
              </a:rPr>
              <a:t>模型通过上下文示例来学习如何完成当前特定任务，即在新的输入输出映射中学习具体的模式和规则。</a:t>
            </a:r>
            <a:endParaRPr sz="1600" dirty="0">
              <a:solidFill>
                <a:schemeClr val="tx1">
                  <a:lumMod val="85000"/>
                  <a:lumOff val="15000"/>
                </a:schemeClr>
              </a:solidFill>
              <a:latin typeface="宋体" pitchFamily="2" charset="-122"/>
              <a:ea typeface="宋体" pitchFamily="2" charset="-122"/>
              <a:cs typeface="宋体" pitchFamily="2" charset="-122"/>
              <a:sym typeface="+mn-ea"/>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矩形 101"/>
          <p:cNvSpPr/>
          <p:nvPr>
            <p:custDataLst>
              <p:tags r:id="rId2"/>
            </p:custDataLst>
          </p:nvPr>
        </p:nvSpPr>
        <p:spPr>
          <a:xfrm>
            <a:off x="857250" y="5489575"/>
            <a:ext cx="10293350" cy="1260475"/>
          </a:xfrm>
          <a:prstGeom prst="rect">
            <a:avLst/>
          </a:prstGeom>
        </p:spPr>
        <p:txBody>
          <a:bodyPr wrap="square">
            <a:noAutofit/>
          </a:bodyPr>
          <a:p>
            <a:pPr indent="0" algn="l" fontAlgn="auto">
              <a:lnSpc>
                <a:spcPct val="150000"/>
              </a:lnSpc>
              <a:buFont typeface="Arial" panose="020B0704020202020204" pitchFamily="34" charset="0"/>
              <a:buNone/>
            </a:pPr>
            <a:r>
              <a:rPr sz="1400" b="1">
                <a:sym typeface="+mn-ea"/>
              </a:rPr>
              <a:t>(a) Visual TR</a:t>
            </a:r>
            <a:r>
              <a:rPr lang="zh-CN" sz="1400" b="1">
                <a:sym typeface="+mn-ea"/>
              </a:rPr>
              <a:t>：</a:t>
            </a:r>
            <a:r>
              <a:rPr lang="zh-CN" sz="1400">
                <a:sym typeface="+mn-ea"/>
              </a:rPr>
              <a:t>使用视觉编码器来识别与查询图像相关的标签，包括出现的实体、颜色、关系等；</a:t>
            </a:r>
            <a:br>
              <a:rPr lang="zh-CN" sz="1400">
                <a:sym typeface="+mn-ea"/>
              </a:rPr>
            </a:br>
            <a:r>
              <a:rPr sz="1400" b="1">
                <a:sym typeface="+mn-ea"/>
              </a:rPr>
              <a:t>(b) Linguistic TR</a:t>
            </a:r>
            <a:r>
              <a:rPr lang="zh-CN" sz="1400" b="1">
                <a:sym typeface="+mn-ea"/>
              </a:rPr>
              <a:t>：</a:t>
            </a:r>
            <a:r>
              <a:rPr sz="1400">
                <a:sym typeface="+mn-ea"/>
              </a:rPr>
              <a:t>通过语言组件识别查询问题</a:t>
            </a:r>
            <a:r>
              <a:rPr lang="zh-CN" sz="1400">
                <a:sym typeface="+mn-ea"/>
              </a:rPr>
              <a:t>；</a:t>
            </a:r>
            <a:br>
              <a:rPr lang="zh-CN" sz="1400">
                <a:sym typeface="+mn-ea"/>
              </a:rPr>
            </a:br>
            <a:r>
              <a:rPr sz="1400" b="1">
                <a:sym typeface="+mn-ea"/>
              </a:rPr>
              <a:t>(c) Format TR</a:t>
            </a:r>
            <a:r>
              <a:rPr lang="zh-CN" sz="1400" b="1">
                <a:sym typeface="+mn-ea"/>
              </a:rPr>
              <a:t>：</a:t>
            </a:r>
            <a:r>
              <a:rPr sz="1400">
                <a:sym typeface="+mn-ea"/>
              </a:rPr>
              <a:t>从</a:t>
            </a:r>
            <a:r>
              <a:rPr lang="zh-CN" sz="1400">
                <a:sym typeface="+mn-ea"/>
              </a:rPr>
              <a:t>示例</a:t>
            </a:r>
            <a:r>
              <a:rPr sz="1400">
                <a:sym typeface="+mn-ea"/>
              </a:rPr>
              <a:t>中识别</a:t>
            </a:r>
            <a:r>
              <a:rPr lang="zh-CN" sz="1400">
                <a:sym typeface="+mn-ea"/>
              </a:rPr>
              <a:t>任务</a:t>
            </a:r>
            <a:r>
              <a:rPr sz="1400">
                <a:sym typeface="+mn-ea"/>
              </a:rPr>
              <a:t>格式</a:t>
            </a:r>
            <a:r>
              <a:rPr lang="zh-CN" sz="1400">
                <a:sym typeface="+mn-ea"/>
              </a:rPr>
              <a:t>、输入分布和基于示例的标签空间的能力有关</a:t>
            </a:r>
            <a:r>
              <a:rPr sz="1400">
                <a:sym typeface="+mn-ea"/>
              </a:rPr>
              <a:t>。</a:t>
            </a:r>
            <a:endParaRPr lang="zh-CN" altLang="en-US" sz="1400" dirty="0">
              <a:solidFill>
                <a:schemeClr val="tx1">
                  <a:lumMod val="85000"/>
                  <a:lumOff val="15000"/>
                </a:schemeClr>
              </a:solidFill>
              <a:latin typeface="微软雅黑" panose="020B0503020204020204" charset="-122"/>
              <a:ea typeface="微软雅黑" panose="020B0503020204020204" charset="-122"/>
              <a:sym typeface="+mn-ea"/>
            </a:endParaRPr>
          </a:p>
        </p:txBody>
      </p:sp>
      <p:pic>
        <p:nvPicPr>
          <p:cNvPr id="3" name="图片 2"/>
          <p:cNvPicPr/>
          <p:nvPr/>
        </p:nvPicPr>
        <p:blipFill>
          <a:blip r:embed="rId3"/>
        </p:blipFill>
        <p:spPr>
          <a:xfrm>
            <a:off x="1222375" y="2774950"/>
            <a:ext cx="9662795" cy="2630170"/>
          </a:xfrm>
          <a:prstGeom prst="rect">
            <a:avLst/>
          </a:prstGeom>
        </p:spPr>
      </p:pic>
      <p:sp>
        <p:nvSpPr>
          <p:cNvPr id="6" name="Text Placeholder 8"/>
          <p:cNvSpPr txBox="1"/>
          <p:nvPr>
            <p:custDataLst>
              <p:tags r:id="rId4"/>
            </p:custDataLst>
          </p:nvPr>
        </p:nvSpPr>
        <p:spPr>
          <a:xfrm>
            <a:off x="538480" y="984885"/>
            <a:ext cx="171640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任务</a:t>
            </a:r>
            <a:r>
              <a:rPr lang="zh-CN" altLang="en-US" sz="2000" b="1" dirty="0">
                <a:solidFill>
                  <a:schemeClr val="bg1"/>
                </a:solidFill>
                <a:latin typeface="宋体" pitchFamily="2" charset="-122"/>
                <a:ea typeface="宋体" pitchFamily="2" charset="-122"/>
                <a:sym typeface="+mn-ea"/>
              </a:rPr>
              <a:t>假设</a:t>
            </a:r>
            <a:endParaRPr lang="zh-CN" altLang="en-US" sz="2000" b="1" dirty="0">
              <a:solidFill>
                <a:schemeClr val="bg1"/>
              </a:solidFill>
              <a:latin typeface="宋体" pitchFamily="2" charset="-122"/>
              <a:ea typeface="宋体" pitchFamily="2" charset="-122"/>
              <a:sym typeface="+mn-ea"/>
            </a:endParaRPr>
          </a:p>
        </p:txBody>
      </p:sp>
    </p:spTree>
    <p:custDataLst>
      <p:tags r:id="rId5"/>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a:t>
            </a:r>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r>
              <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43" name="Text Placeholder 9"/>
          <p:cNvSpPr txBox="1"/>
          <p:nvPr/>
        </p:nvSpPr>
        <p:spPr>
          <a:xfrm>
            <a:off x="814070" y="1402715"/>
            <a:ext cx="10563860" cy="302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ts val="1800"/>
              </a:lnSpc>
              <a:buNone/>
            </a:pPr>
            <a:r>
              <a:rPr lang="en-US" altLang="zh-CN" sz="1600" b="1" dirty="0">
                <a:solidFill>
                  <a:srgbClr val="222A35"/>
                </a:solidFill>
                <a:latin typeface="宋体" pitchFamily="2" charset="-122"/>
                <a:ea typeface="宋体" pitchFamily="2" charset="-122"/>
                <a:cs typeface="宋体" pitchFamily="2" charset="-122"/>
                <a:sym typeface="+mn-ea"/>
              </a:rPr>
              <a:t>1</a:t>
            </a:r>
            <a:r>
              <a:rPr lang="zh-CN" altLang="en-US" sz="1600" b="1" dirty="0">
                <a:solidFill>
                  <a:srgbClr val="222A35"/>
                </a:solidFill>
                <a:latin typeface="宋体" pitchFamily="2" charset="-122"/>
                <a:ea typeface="宋体" pitchFamily="2" charset="-122"/>
                <a:cs typeface="宋体" pitchFamily="2" charset="-122"/>
                <a:sym typeface="+mn-ea"/>
              </a:rPr>
              <a:t>、</a:t>
            </a:r>
            <a:r>
              <a:rPr lang="en-US" altLang="zh-CN" sz="1600" b="1" dirty="0">
                <a:solidFill>
                  <a:srgbClr val="222A35"/>
                </a:solidFill>
                <a:latin typeface="宋体" pitchFamily="2" charset="-122"/>
                <a:ea typeface="宋体" pitchFamily="2" charset="-122"/>
                <a:cs typeface="宋体" pitchFamily="2" charset="-122"/>
                <a:sym typeface="+mn-ea"/>
              </a:rPr>
              <a:t>如何从支持集中检索样本</a:t>
            </a:r>
            <a:r>
              <a:rPr lang="zh-CN" altLang="en-US" sz="1600" b="1" dirty="0">
                <a:solidFill>
                  <a:srgbClr val="222A35"/>
                </a:solidFill>
                <a:latin typeface="宋体" pitchFamily="2" charset="-122"/>
                <a:ea typeface="宋体" pitchFamily="2" charset="-122"/>
                <a:cs typeface="宋体" pitchFamily="2" charset="-122"/>
                <a:sym typeface="+mn-ea"/>
              </a:rPr>
              <a:t>：</a:t>
            </a:r>
            <a:r>
              <a:rPr lang="zh-CN" altLang="en-US" sz="1600" dirty="0">
                <a:solidFill>
                  <a:srgbClr val="222A35"/>
                </a:solidFill>
                <a:latin typeface="宋体" pitchFamily="2" charset="-122"/>
                <a:ea typeface="宋体" pitchFamily="2" charset="-122"/>
                <a:cs typeface="宋体" pitchFamily="2" charset="-122"/>
                <a:sym typeface="+mn-ea"/>
              </a:rPr>
              <a:t>取n-shot三元组设置的示例，通过对三元组进行排序，来构造各种上下文示例，并验证效果；</a:t>
            </a:r>
            <a:endParaRPr lang="zh-CN" altLang="en-US" sz="1600" dirty="0">
              <a:solidFill>
                <a:srgbClr val="222A35"/>
              </a:solidFill>
              <a:latin typeface="宋体" pitchFamily="2" charset="-122"/>
              <a:ea typeface="宋体" pitchFamily="2" charset="-122"/>
              <a:cs typeface="宋体" pitchFamily="2" charset="-122"/>
              <a:sym typeface="+mn-ea"/>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8" name="图片 7"/>
          <p:cNvPicPr/>
          <p:nvPr/>
        </p:nvPicPr>
        <p:blipFill>
          <a:blip r:embed="rId2"/>
        </p:blipFill>
        <p:spPr>
          <a:xfrm>
            <a:off x="1617345" y="1967865"/>
            <a:ext cx="8889365" cy="261175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659765" y="4579620"/>
                <a:ext cx="11331575" cy="2193290"/>
              </a:xfrm>
              <a:prstGeom prst="rect">
                <a:avLst/>
              </a:prstGeom>
            </p:spPr>
            <p:txBody>
              <a:bodyPr wrap="square">
                <a:noAutofit/>
              </a:bodyPr>
              <a:p>
                <a:pPr marL="285750" indent="-285750" algn="l" fontAlgn="auto">
                  <a:lnSpc>
                    <a:spcPts val="2200"/>
                  </a:lnSpc>
                  <a:buFont typeface="Arial" panose="020B0704020202020204" pitchFamily="34" charset="0"/>
                  <a:buChar char="•"/>
                </a:pPr>
                <a:r>
                  <a:rPr sz="1400" b="1">
                    <a:solidFill>
                      <a:schemeClr val="tx1"/>
                    </a:solidFill>
                  </a:rPr>
                  <a:t>Random Sampling (RS) (Fig.a)：</a:t>
                </a:r>
                <a:r>
                  <a:rPr sz="1400">
                    <a:solidFill>
                      <a:schemeClr val="tx1"/>
                    </a:solidFill>
                  </a:rPr>
                  <a:t>从服从均匀分布的D中随机抽取n个三元组。</a:t>
                </a:r>
                <a:endParaRPr sz="1400">
                  <a:solidFill>
                    <a:schemeClr val="tx1"/>
                  </a:solidFill>
                </a:endParaRPr>
              </a:p>
              <a:p>
                <a:pPr marL="285750" indent="-285750" algn="l" fontAlgn="auto">
                  <a:lnSpc>
                    <a:spcPts val="2200"/>
                  </a:lnSpc>
                  <a:buFont typeface="Arial" panose="020B0704020202020204" pitchFamily="34" charset="0"/>
                  <a:buChar char="•"/>
                </a:pPr>
                <a:r>
                  <a:rPr sz="1400" b="1">
                    <a:solidFill>
                      <a:schemeClr val="tx1"/>
                    </a:solidFill>
                  </a:rPr>
                  <a:t>Retrieving via Similar Image (SI) (Fig. b)：</a:t>
                </a:r>
                <a:r>
                  <a:rPr sz="1400">
                    <a:solidFill>
                      <a:schemeClr val="tx1"/>
                    </a:solidFill>
                  </a:rPr>
                  <a:t>从D中检索与查询图像最相似的n张图像，然后使用这些检索图像的相应三元组作为示例。</a:t>
                </a:r>
                <a:endParaRPr sz="1400">
                  <a:solidFill>
                    <a:schemeClr val="tx1"/>
                  </a:solidFill>
                </a:endParaRPr>
              </a:p>
              <a:p>
                <a:pPr marL="285750" indent="-285750" algn="l" fontAlgn="auto">
                  <a:lnSpc>
                    <a:spcPts val="2200"/>
                  </a:lnSpc>
                  <a:buFont typeface="Arial" panose="020B0704020202020204" pitchFamily="34" charset="0"/>
                  <a:buChar char="•"/>
                </a:pPr>
                <a:r>
                  <a:rPr sz="1400" b="1">
                    <a:solidFill>
                      <a:schemeClr val="tx1"/>
                    </a:solidFill>
                  </a:rPr>
                  <a:t>Retrieving via Similar Texts: </a:t>
                </a:r>
                <a:r>
                  <a:rPr sz="1400">
                    <a:solidFill>
                      <a:schemeClr val="tx1"/>
                    </a:solidFill>
                  </a:rPr>
                  <a:t>除了通过图像检索之外，我们还可以检索n个包含与查询样本最相似文本的三元组，其中这些文本的CLIP嵌入用于计算余弦相似度。我们考虑三种文本。</a:t>
                </a:r>
                <a:endParaRPr sz="1400">
                  <a:solidFill>
                    <a:schemeClr val="tx1"/>
                  </a:solidFill>
                </a:endParaRPr>
              </a:p>
              <a:p>
                <a:pPr lvl="1" indent="0" algn="l" fontAlgn="auto">
                  <a:lnSpc>
                    <a:spcPts val="2200"/>
                  </a:lnSpc>
                  <a:buFont typeface="Wingdings" panose="05000000000000000000" charset="0"/>
                  <a:buNone/>
                </a:pPr>
                <a:r>
                  <a:rPr sz="1400">
                    <a:solidFill>
                      <a:schemeClr val="tx1"/>
                    </a:solidFill>
                  </a:rPr>
                  <a:t>(1) Retrieving via Similar Questions (</a:t>
                </a:r>
                <a:r>
                  <a:rPr sz="1400" b="1">
                    <a:solidFill>
                      <a:schemeClr val="tx1"/>
                    </a:solidFill>
                  </a:rPr>
                  <a:t>SQ</a:t>
                </a:r>
                <a:r>
                  <a:rPr sz="1400">
                    <a:solidFill>
                      <a:schemeClr val="tx1"/>
                    </a:solidFill>
                  </a:rPr>
                  <a:t>) (Fig. c): 使用</a:t>
                </a:r>
                <a:r>
                  <a:rPr sz="1400" b="1">
                    <a:solidFill>
                      <a:schemeClr val="tx1"/>
                    </a:solidFill>
                  </a:rPr>
                  <a:t>问题作为文本</a:t>
                </a:r>
                <a:r>
                  <a:rPr sz="1400">
                    <a:solidFill>
                      <a:schemeClr val="tx1"/>
                    </a:solidFill>
                  </a:rPr>
                  <a:t>进行检索。</a:t>
                </a:r>
                <a:endParaRPr sz="1400">
                  <a:solidFill>
                    <a:schemeClr val="tx1"/>
                  </a:solidFill>
                </a:endParaRPr>
              </a:p>
              <a:p>
                <a:pPr lvl="1" indent="0" algn="l" fontAlgn="auto">
                  <a:lnSpc>
                    <a:spcPts val="2200"/>
                  </a:lnSpc>
                  <a:buFont typeface="Wingdings" panose="05000000000000000000" charset="0"/>
                  <a:buNone/>
                </a:pPr>
                <a:r>
                  <a:rPr sz="1400">
                    <a:solidFill>
                      <a:schemeClr val="tx1"/>
                    </a:solidFill>
                  </a:rPr>
                  <a:t>(2) Retrieving via Similar Question&amp;Answer (</a:t>
                </a:r>
                <a:r>
                  <a:rPr sz="1400" b="1">
                    <a:solidFill>
                      <a:schemeClr val="tx1"/>
                    </a:solidFill>
                  </a:rPr>
                  <a:t>SQA</a:t>
                </a:r>
                <a:r>
                  <a:rPr sz="1400">
                    <a:solidFill>
                      <a:schemeClr val="tx1"/>
                    </a:solidFill>
                  </a:rPr>
                  <a:t>)(Fig.</a:t>
                </a:r>
                <a:r>
                  <a:rPr lang="en-US" sz="1400">
                    <a:solidFill>
                      <a:schemeClr val="tx1"/>
                    </a:solidFill>
                  </a:rPr>
                  <a:t> </a:t>
                </a:r>
                <a:r>
                  <a:rPr sz="1400">
                    <a:solidFill>
                      <a:schemeClr val="tx1"/>
                    </a:solidFill>
                  </a:rPr>
                  <a:t>d): 将</a:t>
                </a:r>
                <a:r>
                  <a:rPr sz="1400" b="1">
                    <a:solidFill>
                      <a:schemeClr val="tx1"/>
                    </a:solidFill>
                  </a:rPr>
                  <a:t>问题和答案连接到一个文本</a:t>
                </a:r>
                <a:r>
                  <a:rPr sz="1400">
                    <a:solidFill>
                      <a:schemeClr val="tx1"/>
                    </a:solidFill>
                  </a:rPr>
                  <a:t>序列中进行检索</a:t>
                </a:r>
                <a:r>
                  <a:rPr lang="zh-CN" sz="1400">
                    <a:solidFill>
                      <a:schemeClr val="tx1"/>
                    </a:solidFill>
                  </a:rPr>
                  <a:t>。</a:t>
                </a:r>
                <a:endParaRPr sz="1400">
                  <a:solidFill>
                    <a:schemeClr val="tx1"/>
                  </a:solidFill>
                </a:endParaRPr>
              </a:p>
              <a:p>
                <a:pPr lvl="1" indent="0" algn="l" fontAlgn="auto">
                  <a:lnSpc>
                    <a:spcPts val="2200"/>
                  </a:lnSpc>
                  <a:buFont typeface="Wingdings" panose="05000000000000000000" charset="0"/>
                  <a:buNone/>
                </a:pPr>
                <a:r>
                  <a:rPr sz="1400">
                    <a:solidFill>
                      <a:schemeClr val="tx1"/>
                    </a:solidFill>
                  </a:rPr>
                  <a:t>(3) Retrieving via Similar Question&amp;Pseudo Answer (</a:t>
                </a:r>
                <a:r>
                  <a:rPr sz="1400" b="1">
                    <a:solidFill>
                      <a:schemeClr val="tx1"/>
                    </a:solidFill>
                  </a:rPr>
                  <a:t>SQPA</a:t>
                </a:r>
                <a:r>
                  <a:rPr sz="1400">
                    <a:solidFill>
                      <a:schemeClr val="tx1"/>
                    </a:solidFill>
                  </a:rPr>
                  <a:t>) (Fig. e): 为了利用D中答案的知识，生成伪答案</a:t>
                </a:r>
                <a14:m>
                  <m:oMath xmlns:m="http://schemas.openxmlformats.org/officeDocument/2006/math">
                    <m:sSubSup>
                      <m:sSubSupPr>
                        <m:ctrlPr>
                          <a:rPr lang="en-US" sz="1400" i="1">
                            <a:solidFill>
                              <a:schemeClr val="tx1"/>
                            </a:solidFill>
                            <a:latin typeface="Cambria Math" panose="02040503050406030204" charset="0"/>
                            <a:cs typeface="Cambria Math" panose="02040503050406030204" charset="0"/>
                          </a:rPr>
                        </m:ctrlPr>
                      </m:sSubSupPr>
                      <m:e>
                        <m:r>
                          <a:rPr sz="1400">
                            <a:latin typeface="Arial" panose="020B0704020202020204" pitchFamily="34" charset="0"/>
                            <a:cs typeface="Arial" panose="020B0704020202020204" pitchFamily="34" charset="0"/>
                            <a:sym typeface="+mn-ea"/>
                          </a:rPr>
                          <m:t>Â</m:t>
                        </m:r>
                      </m:e>
                      <m:sub>
                        <m:r>
                          <a:rPr lang="en-US" sz="1400" i="1">
                            <a:solidFill>
                              <a:schemeClr val="tx1"/>
                            </a:solidFill>
                            <a:latin typeface="Cambria Math" panose="02040503050406030204" charset="0"/>
                            <a:cs typeface="Cambria Math" panose="02040503050406030204" charset="0"/>
                          </a:rPr>
                          <m:t>𝑖</m:t>
                        </m:r>
                      </m:sub>
                      <m:sup>
                        <m:r>
                          <a:rPr lang="en-US" sz="1400" i="1">
                            <a:solidFill>
                              <a:schemeClr val="tx1"/>
                            </a:solidFill>
                            <a:latin typeface="Cambria Math" panose="02040503050406030204" charset="0"/>
                            <a:cs typeface="Cambria Math" panose="02040503050406030204" charset="0"/>
                          </a:rPr>
                          <m:t>𝑃</m:t>
                        </m:r>
                      </m:sup>
                    </m:sSubSup>
                  </m:oMath>
                </a14:m>
                <a:r>
                  <a:rPr sz="1400">
                    <a:solidFill>
                      <a:schemeClr val="tx1"/>
                    </a:solidFill>
                  </a:rPr>
                  <a:t>，将其与Q连接起来进行检索。</a:t>
                </a:r>
                <a:endParaRPr lang="en-US" sz="1400">
                  <a:solidFill>
                    <a:schemeClr val="tx1"/>
                  </a:solidFill>
                </a:endParaRPr>
              </a:p>
            </p:txBody>
          </p:sp>
        </mc:Choice>
        <mc:Fallback>
          <p:sp>
            <p:nvSpPr>
              <p:cNvPr id="6" name="文本框 5"/>
              <p:cNvSpPr txBox="1">
                <a:spLocks noRot="1" noChangeAspect="1" noMove="1" noResize="1" noEditPoints="1" noAdjustHandles="1" noChangeArrowheads="1" noChangeShapeType="1" noTextEdit="1"/>
              </p:cNvSpPr>
              <p:nvPr/>
            </p:nvSpPr>
            <p:spPr>
              <a:xfrm>
                <a:off x="659765" y="4579620"/>
                <a:ext cx="11331575" cy="2193290"/>
              </a:xfrm>
              <a:prstGeom prst="rect">
                <a:avLst/>
              </a:prstGeom>
              <a:blipFill rotWithShape="1">
                <a:blip r:embed="rId3"/>
                <a:stretch>
                  <a:fillRect r="-706"/>
                </a:stretch>
              </a:blipFill>
            </p:spPr>
            <p:txBody>
              <a:bodyPr/>
              <a:lstStyle/>
              <a:p>
                <a:r>
                  <a:rPr lang="zh-CN" altLang="en-US">
                    <a:noFill/>
                  </a:rPr>
                  <a:t> </a:t>
                </a:r>
              </a:p>
            </p:txBody>
          </p:sp>
        </mc:Fallback>
      </mc:AlternateContent>
      <p:sp>
        <p:nvSpPr>
          <p:cNvPr id="3" name="Text Placeholder 8"/>
          <p:cNvSpPr txBox="1"/>
          <p:nvPr>
            <p:custDataLst>
              <p:tags r:id="rId4"/>
            </p:custDataLst>
          </p:nvPr>
        </p:nvSpPr>
        <p:spPr>
          <a:xfrm>
            <a:off x="538480" y="984885"/>
            <a:ext cx="171640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应用检索</a:t>
            </a:r>
            <a:r>
              <a:rPr lang="zh-CN" altLang="en-US" sz="2000" b="1" dirty="0">
                <a:solidFill>
                  <a:schemeClr val="bg1"/>
                </a:solidFill>
                <a:latin typeface="宋体" pitchFamily="2" charset="-122"/>
                <a:ea typeface="宋体" pitchFamily="2" charset="-122"/>
                <a:sym typeface="+mn-ea"/>
              </a:rPr>
              <a:t>策略</a:t>
            </a:r>
            <a:endParaRPr lang="zh-CN" altLang="en-US" sz="2000" b="1" dirty="0">
              <a:solidFill>
                <a:schemeClr val="bg1"/>
              </a:solidFill>
              <a:latin typeface="宋体" pitchFamily="2" charset="-122"/>
              <a:ea typeface="宋体" pitchFamily="2" charset="-122"/>
              <a:sym typeface="+mn-ea"/>
            </a:endParaRPr>
          </a:p>
        </p:txBody>
      </p:sp>
    </p:spTree>
    <p:custDataLst>
      <p:tags r:id="rId5"/>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7845" y="1605280"/>
            <a:ext cx="8377555" cy="459740"/>
          </a:xfrm>
          <a:prstGeom prst="rect">
            <a:avLst/>
          </a:prstGeom>
          <a:noFill/>
        </p:spPr>
        <p:txBody>
          <a:bodyPr wrap="square" rtlCol="0">
            <a:noAutofit/>
          </a:bodyPr>
          <a:p>
            <a:pPr marL="285750" indent="-285750" fontAlgn="auto">
              <a:lnSpc>
                <a:spcPct val="150000"/>
              </a:lnSpc>
              <a:buFont typeface="Wingdings" panose="05000000000000000000" charset="0"/>
              <a:buChar char=""/>
            </a:pPr>
            <a:r>
              <a:rPr lang="zh-CN" altLang="en-US" b="1" dirty="0">
                <a:solidFill>
                  <a:srgbClr val="222A35"/>
                </a:solidFill>
                <a:latin typeface="宋体" pitchFamily="2" charset="-122"/>
                <a:ea typeface="宋体" pitchFamily="2" charset="-122"/>
                <a:sym typeface="+mn-ea"/>
              </a:rPr>
              <a:t>三元组错位</a:t>
            </a:r>
            <a:r>
              <a:rPr lang="zh-CN" altLang="en-US" b="1" dirty="0">
                <a:solidFill>
                  <a:srgbClr val="222A35"/>
                </a:solidFill>
                <a:latin typeface="宋体" pitchFamily="2" charset="-122"/>
                <a:ea typeface="宋体" pitchFamily="2" charset="-122"/>
                <a:sym typeface="+mn-ea"/>
              </a:rPr>
              <a:t>配置：</a:t>
            </a:r>
            <a:r>
              <a:rPr lang="zh-CN" altLang="en-US" dirty="0">
                <a:solidFill>
                  <a:srgbClr val="222A35"/>
                </a:solidFill>
                <a:latin typeface="宋体" pitchFamily="2" charset="-122"/>
                <a:ea typeface="宋体" pitchFamily="2" charset="-122"/>
                <a:sym typeface="+mn-ea"/>
              </a:rPr>
              <a:t>在每个示例中为图像、答案和问答对实现了不匹配的配置。</a:t>
            </a:r>
            <a:endParaRPr lang="zh-CN" altLang="en-US" dirty="0">
              <a:solidFill>
                <a:srgbClr val="222A35"/>
              </a:solidFill>
              <a:latin typeface="宋体" pitchFamily="2" charset="-122"/>
              <a:ea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3132455" y="2117090"/>
            <a:ext cx="4418330" cy="1965960"/>
          </a:xfrm>
          <a:prstGeom prst="rect">
            <a:avLst/>
          </a:prstGeom>
        </p:spPr>
      </p:pic>
      <p:sp>
        <p:nvSpPr>
          <p:cNvPr id="4" name="文本框 3"/>
          <p:cNvSpPr txBox="1"/>
          <p:nvPr>
            <p:custDataLst>
              <p:tags r:id="rId5"/>
            </p:custDataLst>
          </p:nvPr>
        </p:nvSpPr>
        <p:spPr>
          <a:xfrm>
            <a:off x="537845" y="4041140"/>
            <a:ext cx="10048240" cy="2845435"/>
          </a:xfrm>
          <a:prstGeom prst="rect">
            <a:avLst/>
          </a:prstGeom>
          <a:noFill/>
        </p:spPr>
        <p:txBody>
          <a:bodyPr wrap="square" rtlCol="0" anchor="t">
            <a:noAutofit/>
          </a:bodyPr>
          <a:p>
            <a:pPr marL="285750" indent="-285750" fontAlgn="auto">
              <a:lnSpc>
                <a:spcPts val="3000"/>
              </a:lnSpc>
              <a:buFont typeface="Wingdings" panose="05000000000000000000" charset="0"/>
              <a:buChar char=""/>
            </a:pPr>
            <a:r>
              <a:rPr lang="zh-CN" altLang="en-US" b="1">
                <a:latin typeface="宋体" pitchFamily="2" charset="-122"/>
                <a:ea typeface="宋体" pitchFamily="2" charset="-122"/>
              </a:rPr>
              <a:t>基于不同模态的重新排序：</a:t>
            </a:r>
            <a:r>
              <a:rPr lang="zh-CN" altLang="en-US">
                <a:latin typeface="宋体" pitchFamily="2" charset="-122"/>
                <a:ea typeface="宋体" pitchFamily="2" charset="-122"/>
              </a:rPr>
              <a:t>首先使用一种模态中的相似性度量来检索</a:t>
            </a:r>
            <a:r>
              <a:rPr lang="zh-CN" altLang="en-US">
                <a:latin typeface="宋体" pitchFamily="2" charset="-122"/>
                <a:ea typeface="宋体" pitchFamily="2" charset="-122"/>
                <a:sym typeface="+mn-ea"/>
              </a:rPr>
              <a:t>示例</a:t>
            </a:r>
            <a:r>
              <a:rPr lang="zh-CN" altLang="en-US">
                <a:latin typeface="宋体" pitchFamily="2" charset="-122"/>
                <a:ea typeface="宋体" pitchFamily="2" charset="-122"/>
              </a:rPr>
              <a:t>（图像、问题、答案三元组），例如使用图像相似性或文本相似性（问题或答案）。一旦检索到这些相似的</a:t>
            </a:r>
            <a:r>
              <a:rPr lang="zh-CN" altLang="en-US">
                <a:latin typeface="宋体" pitchFamily="2" charset="-122"/>
                <a:ea typeface="宋体" pitchFamily="2" charset="-122"/>
                <a:sym typeface="+mn-ea"/>
              </a:rPr>
              <a:t>示例</a:t>
            </a:r>
            <a:r>
              <a:rPr lang="zh-CN" altLang="en-US">
                <a:latin typeface="宋体" pitchFamily="2" charset="-122"/>
                <a:ea typeface="宋体" pitchFamily="2" charset="-122"/>
              </a:rPr>
              <a:t>，它们就会根据不同模态的相似性重新排序。</a:t>
            </a:r>
            <a:endParaRPr lang="zh-CN" altLang="en-US">
              <a:latin typeface="宋体" pitchFamily="2" charset="-122"/>
              <a:ea typeface="宋体" pitchFamily="2" charset="-122"/>
            </a:endParaRPr>
          </a:p>
          <a:p>
            <a:pPr marL="742950" lvl="1" indent="-285750" fontAlgn="auto">
              <a:lnSpc>
                <a:spcPts val="3000"/>
              </a:lnSpc>
              <a:buFont typeface="Wingdings" panose="05000000000000000000" charset="0"/>
              <a:buChar char=""/>
            </a:pPr>
            <a:r>
              <a:rPr lang="zh-CN" altLang="en-US">
                <a:latin typeface="宋体" pitchFamily="2" charset="-122"/>
                <a:ea typeface="宋体" pitchFamily="2" charset="-122"/>
              </a:rPr>
              <a:t>通过问题相似度重新排序SI</a:t>
            </a:r>
            <a:r>
              <a:rPr lang="zh-CN" altLang="en-US">
                <a:latin typeface="宋体" pitchFamily="2" charset="-122"/>
                <a:ea typeface="宋体" pitchFamily="2" charset="-122"/>
                <a:sym typeface="+mn-ea"/>
              </a:rPr>
              <a:t>示例</a:t>
            </a:r>
            <a:r>
              <a:rPr lang="en-US" altLang="zh-CN">
                <a:latin typeface="宋体" pitchFamily="2" charset="-122"/>
                <a:ea typeface="宋体" pitchFamily="2" charset="-122"/>
              </a:rPr>
              <a:t>(</a:t>
            </a:r>
            <a:r>
              <a:rPr lang="zh-CN" altLang="en-US">
                <a:latin typeface="宋体" pitchFamily="2" charset="-122"/>
                <a:ea typeface="宋体" pitchFamily="2" charset="-122"/>
              </a:rPr>
              <a:t>SI-Q</a:t>
            </a:r>
            <a:r>
              <a:rPr lang="en-US" altLang="zh-CN">
                <a:latin typeface="宋体" pitchFamily="2" charset="-122"/>
                <a:ea typeface="宋体" pitchFamily="2" charset="-122"/>
                <a:sym typeface="+mn-ea"/>
              </a:rPr>
              <a:t>)</a:t>
            </a:r>
            <a:r>
              <a:rPr lang="zh-CN" altLang="en-US">
                <a:latin typeface="宋体" pitchFamily="2" charset="-122"/>
                <a:ea typeface="宋体" pitchFamily="2" charset="-122"/>
              </a:rPr>
              <a:t>：首先使用</a:t>
            </a:r>
            <a:r>
              <a:rPr lang="zh-CN" altLang="en-US" b="1">
                <a:latin typeface="宋体" pitchFamily="2" charset="-122"/>
                <a:ea typeface="宋体" pitchFamily="2" charset="-122"/>
              </a:rPr>
              <a:t>图像相似度</a:t>
            </a:r>
            <a:r>
              <a:rPr lang="en-US" altLang="zh-CN" b="1">
                <a:latin typeface="宋体" pitchFamily="2" charset="-122"/>
                <a:ea typeface="宋体" pitchFamily="2" charset="-122"/>
              </a:rPr>
              <a:t>(</a:t>
            </a:r>
            <a:r>
              <a:rPr lang="zh-CN" altLang="en-US" b="1">
                <a:latin typeface="宋体" pitchFamily="2" charset="-122"/>
                <a:ea typeface="宋体" pitchFamily="2" charset="-122"/>
              </a:rPr>
              <a:t>SI</a:t>
            </a:r>
            <a:r>
              <a:rPr lang="en-US" altLang="zh-CN" b="1">
                <a:latin typeface="宋体" pitchFamily="2" charset="-122"/>
                <a:ea typeface="宋体" pitchFamily="2" charset="-122"/>
              </a:rPr>
              <a:t>)</a:t>
            </a:r>
            <a:r>
              <a:rPr lang="zh-CN" altLang="en-US" b="1">
                <a:latin typeface="宋体" pitchFamily="2" charset="-122"/>
                <a:ea typeface="宋体" pitchFamily="2" charset="-122"/>
              </a:rPr>
              <a:t>检索示例</a:t>
            </a:r>
            <a:r>
              <a:rPr lang="zh-CN" altLang="en-US">
                <a:latin typeface="宋体" pitchFamily="2" charset="-122"/>
                <a:ea typeface="宋体" pitchFamily="2" charset="-122"/>
              </a:rPr>
              <a:t>，然后根据每个</a:t>
            </a:r>
            <a:r>
              <a:rPr lang="zh-CN" altLang="en-US" b="1">
                <a:latin typeface="宋体" pitchFamily="2" charset="-122"/>
                <a:ea typeface="宋体" pitchFamily="2" charset="-122"/>
                <a:sym typeface="+mn-ea"/>
              </a:rPr>
              <a:t>示例</a:t>
            </a:r>
            <a:r>
              <a:rPr lang="zh-CN" altLang="en-US" b="1">
                <a:latin typeface="宋体" pitchFamily="2" charset="-122"/>
                <a:ea typeface="宋体" pitchFamily="2" charset="-122"/>
              </a:rPr>
              <a:t>的问题</a:t>
            </a:r>
            <a:r>
              <a:rPr lang="zh-CN" altLang="en-US">
                <a:latin typeface="宋体" pitchFamily="2" charset="-122"/>
                <a:ea typeface="宋体" pitchFamily="2" charset="-122"/>
              </a:rPr>
              <a:t>与</a:t>
            </a:r>
            <a:r>
              <a:rPr lang="zh-CN" altLang="en-US" b="1">
                <a:latin typeface="宋体" pitchFamily="2" charset="-122"/>
                <a:ea typeface="宋体" pitchFamily="2" charset="-122"/>
              </a:rPr>
              <a:t>查询问题</a:t>
            </a:r>
            <a:r>
              <a:rPr lang="zh-CN" altLang="en-US">
                <a:latin typeface="宋体" pitchFamily="2" charset="-122"/>
                <a:ea typeface="宋体" pitchFamily="2" charset="-122"/>
              </a:rPr>
              <a:t>之间的相似度对这些示例重新排序。</a:t>
            </a:r>
            <a:endParaRPr lang="zh-CN" altLang="en-US">
              <a:latin typeface="宋体" pitchFamily="2" charset="-122"/>
              <a:ea typeface="宋体" pitchFamily="2" charset="-122"/>
            </a:endParaRPr>
          </a:p>
          <a:p>
            <a:pPr marL="742950" lvl="1" indent="-285750" fontAlgn="auto">
              <a:lnSpc>
                <a:spcPts val="3000"/>
              </a:lnSpc>
              <a:buFont typeface="Wingdings" panose="05000000000000000000" charset="0"/>
              <a:buChar char=""/>
            </a:pPr>
            <a:r>
              <a:rPr lang="zh-CN" altLang="en-US">
                <a:latin typeface="宋体" pitchFamily="2" charset="-122"/>
                <a:ea typeface="宋体" pitchFamily="2" charset="-122"/>
              </a:rPr>
              <a:t>通过图像相似度重新排序SQ</a:t>
            </a:r>
            <a:r>
              <a:rPr lang="zh-CN" altLang="en-US">
                <a:latin typeface="宋体" pitchFamily="2" charset="-122"/>
                <a:ea typeface="宋体" pitchFamily="2" charset="-122"/>
                <a:sym typeface="+mn-ea"/>
              </a:rPr>
              <a:t>示例</a:t>
            </a:r>
            <a:r>
              <a:rPr lang="en-US" altLang="zh-CN">
                <a:latin typeface="宋体" pitchFamily="2" charset="-122"/>
                <a:ea typeface="宋体" pitchFamily="2" charset="-122"/>
              </a:rPr>
              <a:t>(</a:t>
            </a:r>
            <a:r>
              <a:rPr lang="zh-CN" altLang="en-US">
                <a:latin typeface="宋体" pitchFamily="2" charset="-122"/>
                <a:ea typeface="宋体" pitchFamily="2" charset="-122"/>
              </a:rPr>
              <a:t>SQ-I</a:t>
            </a:r>
            <a:r>
              <a:rPr lang="en-US" altLang="zh-CN">
                <a:latin typeface="宋体" pitchFamily="2" charset="-122"/>
                <a:ea typeface="宋体" pitchFamily="2" charset="-122"/>
              </a:rPr>
              <a:t>)</a:t>
            </a:r>
            <a:r>
              <a:rPr lang="zh-CN" altLang="en-US">
                <a:latin typeface="宋体" pitchFamily="2" charset="-122"/>
                <a:ea typeface="宋体" pitchFamily="2" charset="-122"/>
              </a:rPr>
              <a:t>：首先使用</a:t>
            </a:r>
            <a:r>
              <a:rPr lang="zh-CN" altLang="en-US" b="1">
                <a:latin typeface="宋体" pitchFamily="2" charset="-122"/>
                <a:ea typeface="宋体" pitchFamily="2" charset="-122"/>
              </a:rPr>
              <a:t>问题相似度</a:t>
            </a:r>
            <a:r>
              <a:rPr lang="en-US" altLang="zh-CN" b="1">
                <a:latin typeface="宋体" pitchFamily="2" charset="-122"/>
                <a:ea typeface="宋体" pitchFamily="2" charset="-122"/>
              </a:rPr>
              <a:t>(</a:t>
            </a:r>
            <a:r>
              <a:rPr lang="zh-CN" altLang="en-US" b="1">
                <a:latin typeface="宋体" pitchFamily="2" charset="-122"/>
                <a:ea typeface="宋体" pitchFamily="2" charset="-122"/>
              </a:rPr>
              <a:t>SQ</a:t>
            </a:r>
            <a:r>
              <a:rPr lang="en-US" altLang="zh-CN" b="1">
                <a:latin typeface="宋体" pitchFamily="2" charset="-122"/>
                <a:ea typeface="宋体" pitchFamily="2" charset="-122"/>
              </a:rPr>
              <a:t>)</a:t>
            </a:r>
            <a:r>
              <a:rPr lang="zh-CN" altLang="en-US" b="1">
                <a:latin typeface="宋体" pitchFamily="2" charset="-122"/>
                <a:ea typeface="宋体" pitchFamily="2" charset="-122"/>
              </a:rPr>
              <a:t>检索示例</a:t>
            </a:r>
            <a:r>
              <a:rPr lang="zh-CN" altLang="en-US">
                <a:latin typeface="宋体" pitchFamily="2" charset="-122"/>
                <a:ea typeface="宋体" pitchFamily="2" charset="-122"/>
              </a:rPr>
              <a:t>，然后根据图像相似度对这些</a:t>
            </a:r>
            <a:r>
              <a:rPr lang="zh-CN" altLang="en-US">
                <a:latin typeface="宋体" pitchFamily="2" charset="-122"/>
                <a:ea typeface="宋体" pitchFamily="2" charset="-122"/>
              </a:rPr>
              <a:t>示例进行重新排序。</a:t>
            </a:r>
            <a:endParaRPr lang="zh-CN" altLang="en-US">
              <a:latin typeface="宋体" pitchFamily="2" charset="-122"/>
              <a:ea typeface="宋体" pitchFamily="2" charset="-122"/>
            </a:endParaRPr>
          </a:p>
        </p:txBody>
      </p:sp>
      <p:sp>
        <p:nvSpPr>
          <p:cNvPr id="3" name="文本框 2"/>
          <p:cNvSpPr txBox="1"/>
          <p:nvPr/>
        </p:nvSpPr>
        <p:spPr>
          <a:xfrm>
            <a:off x="606425" y="1393190"/>
            <a:ext cx="5208905" cy="321945"/>
          </a:xfrm>
          <a:prstGeom prst="rect">
            <a:avLst/>
          </a:prstGeom>
          <a:noFill/>
        </p:spPr>
        <p:txBody>
          <a:bodyPr wrap="square" rtlCol="0" anchor="t">
            <a:spAutoFit/>
          </a:bodyPr>
          <a:p>
            <a:pPr marL="0" indent="0">
              <a:lnSpc>
                <a:spcPts val="1800"/>
              </a:lnSpc>
              <a:buNone/>
            </a:pPr>
            <a:r>
              <a:rPr lang="en-US" altLang="zh-CN" b="1" dirty="0">
                <a:solidFill>
                  <a:srgbClr val="222A35"/>
                </a:solidFill>
                <a:latin typeface="宋体" pitchFamily="2" charset="-122"/>
                <a:ea typeface="宋体" pitchFamily="2" charset="-122"/>
                <a:cs typeface="宋体" pitchFamily="2" charset="-122"/>
                <a:sym typeface="+mn-ea"/>
              </a:rPr>
              <a:t>2.如何</a:t>
            </a:r>
            <a:r>
              <a:rPr lang="zh-CN" altLang="en-US" b="1" dirty="0">
                <a:solidFill>
                  <a:srgbClr val="222A35"/>
                </a:solidFill>
                <a:latin typeface="宋体" pitchFamily="2" charset="-122"/>
                <a:ea typeface="宋体" pitchFamily="2" charset="-122"/>
                <a:cs typeface="宋体" pitchFamily="2" charset="-122"/>
                <a:sym typeface="+mn-ea"/>
              </a:rPr>
              <a:t>配置</a:t>
            </a:r>
            <a:r>
              <a:rPr lang="en-US" altLang="zh-CN" b="1" dirty="0">
                <a:solidFill>
                  <a:srgbClr val="222A35"/>
                </a:solidFill>
                <a:latin typeface="宋体" pitchFamily="2" charset="-122"/>
                <a:ea typeface="宋体" pitchFamily="2" charset="-122"/>
                <a:cs typeface="宋体" pitchFamily="2" charset="-122"/>
                <a:sym typeface="+mn-ea"/>
              </a:rPr>
              <a:t>检索</a:t>
            </a:r>
            <a:r>
              <a:rPr lang="zh-CN" altLang="en-US" b="1" dirty="0">
                <a:solidFill>
                  <a:srgbClr val="222A35"/>
                </a:solidFill>
                <a:latin typeface="宋体" pitchFamily="2" charset="-122"/>
                <a:ea typeface="宋体" pitchFamily="2" charset="-122"/>
                <a:cs typeface="宋体" pitchFamily="2" charset="-122"/>
                <a:sym typeface="+mn-ea"/>
              </a:rPr>
              <a:t>示例来</a:t>
            </a:r>
            <a:r>
              <a:rPr lang="en-US" altLang="zh-CN" b="1" dirty="0">
                <a:solidFill>
                  <a:srgbClr val="222A35"/>
                </a:solidFill>
                <a:latin typeface="宋体" pitchFamily="2" charset="-122"/>
                <a:ea typeface="宋体" pitchFamily="2" charset="-122"/>
                <a:cs typeface="宋体" pitchFamily="2" charset="-122"/>
                <a:sym typeface="+mn-ea"/>
              </a:rPr>
              <a:t>构建的上下文序列</a:t>
            </a:r>
            <a:endParaRPr lang="zh-CN" altLang="en-US" b="1" dirty="0">
              <a:solidFill>
                <a:schemeClr val="tx1"/>
              </a:solidFill>
              <a:latin typeface="宋体" pitchFamily="2" charset="-122"/>
              <a:ea typeface="宋体" pitchFamily="2" charset="-122"/>
              <a:sym typeface="+mn-ea"/>
            </a:endParaRPr>
          </a:p>
        </p:txBody>
      </p:sp>
      <p:sp>
        <p:nvSpPr>
          <p:cNvPr id="6" name="Text Placeholder 8"/>
          <p:cNvSpPr txBox="1"/>
          <p:nvPr>
            <p:custDataLst>
              <p:tags r:id="rId6"/>
            </p:custDataLst>
          </p:nvPr>
        </p:nvSpPr>
        <p:spPr>
          <a:xfrm>
            <a:off x="538480" y="984885"/>
            <a:ext cx="171640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应用检索</a:t>
            </a:r>
            <a:r>
              <a:rPr lang="zh-CN" altLang="en-US" sz="2000" b="1" dirty="0">
                <a:solidFill>
                  <a:schemeClr val="bg1"/>
                </a:solidFill>
                <a:latin typeface="宋体" pitchFamily="2" charset="-122"/>
                <a:ea typeface="宋体" pitchFamily="2" charset="-122"/>
                <a:sym typeface="+mn-ea"/>
              </a:rPr>
              <a:t>策略</a:t>
            </a:r>
            <a:endParaRPr lang="zh-CN" altLang="en-US" sz="2000" b="1" dirty="0">
              <a:solidFill>
                <a:schemeClr val="bg1"/>
              </a:solidFill>
              <a:latin typeface="宋体" pitchFamily="2" charset="-122"/>
              <a:ea typeface="宋体" pitchFamily="2" charset="-122"/>
              <a:sym typeface="+mn-ea"/>
            </a:endParaRPr>
          </a:p>
        </p:txBody>
      </p:sp>
    </p:spTree>
    <p:custDataLst>
      <p:tags r:id="rId7"/>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93520"/>
            <a:ext cx="10464165" cy="3089275"/>
          </a:xfrm>
          <a:prstGeom prst="rect">
            <a:avLst/>
          </a:prstGeom>
          <a:noFill/>
        </p:spPr>
        <p:txBody>
          <a:bodyPr wrap="square" rtlCol="0">
            <a:noAutofit/>
          </a:bodyPr>
          <a:p>
            <a:pPr marL="285750" indent="-285750" fontAlgn="auto">
              <a:lnSpc>
                <a:spcPct val="150000"/>
              </a:lnSpc>
              <a:buFont typeface="Wingdings" panose="05000000000000000000" charset="0"/>
              <a:buChar char=""/>
            </a:pPr>
            <a:r>
              <a:rPr lang="zh-CN" altLang="en-US" b="1" dirty="0">
                <a:solidFill>
                  <a:srgbClr val="222A35"/>
                </a:solidFill>
                <a:latin typeface="宋体" pitchFamily="2" charset="-122"/>
                <a:ea typeface="宋体" pitchFamily="2" charset="-122"/>
                <a:cs typeface="宋体" pitchFamily="2" charset="-122"/>
                <a:sym typeface="+mn-ea"/>
              </a:rPr>
              <a:t>实验细节：</a:t>
            </a:r>
            <a:endParaRPr lang="zh-CN" altLang="en-US" b="1" dirty="0">
              <a:solidFill>
                <a:srgbClr val="222A35"/>
              </a:solidFill>
              <a:latin typeface="宋体" pitchFamily="2" charset="-122"/>
              <a:ea typeface="宋体" pitchFamily="2" charset="-122"/>
              <a:cs typeface="宋体" pitchFamily="2" charset="-122"/>
              <a:sym typeface="+mn-ea"/>
            </a:endParaRPr>
          </a:p>
          <a:p>
            <a:pPr marL="742950" lvl="1" indent="-285750" fontAlgn="auto">
              <a:lnSpc>
                <a:spcPct val="150000"/>
              </a:lnSpc>
              <a:buFont typeface="Arial" panose="020B0704020202020204" pitchFamily="34" charset="0"/>
              <a:buChar char="•"/>
            </a:pPr>
            <a:r>
              <a:rPr lang="zh-CN" altLang="en-US" dirty="0">
                <a:solidFill>
                  <a:srgbClr val="222A35"/>
                </a:solidFill>
                <a:latin typeface="宋体" pitchFamily="2" charset="-122"/>
                <a:ea typeface="宋体" pitchFamily="2" charset="-122"/>
                <a:cs typeface="宋体" pitchFamily="2" charset="-122"/>
                <a:sym typeface="+mn-ea"/>
              </a:rPr>
              <a:t>三个VQA数据集</a:t>
            </a:r>
            <a:r>
              <a:rPr lang="zh-CN" altLang="en-US" b="1" dirty="0">
                <a:solidFill>
                  <a:srgbClr val="222A35"/>
                </a:solidFill>
                <a:latin typeface="宋体" pitchFamily="2" charset="-122"/>
                <a:ea typeface="宋体" pitchFamily="2" charset="-122"/>
                <a:cs typeface="宋体" pitchFamily="2" charset="-122"/>
                <a:sym typeface="+mn-ea"/>
              </a:rPr>
              <a:t>：</a:t>
            </a:r>
            <a:r>
              <a:rPr lang="zh-CN" altLang="en-US" dirty="0">
                <a:solidFill>
                  <a:srgbClr val="222A35"/>
                </a:solidFill>
                <a:latin typeface="宋体" pitchFamily="2" charset="-122"/>
                <a:ea typeface="宋体" pitchFamily="2" charset="-122"/>
                <a:cs typeface="宋体" pitchFamily="2" charset="-122"/>
                <a:sym typeface="+mn-ea"/>
              </a:rPr>
              <a:t>VQAv2，VizWiz和OK-VQA。其中训练集作为示例</a:t>
            </a:r>
            <a:r>
              <a:rPr lang="zh-CN" altLang="en-US" dirty="0">
                <a:solidFill>
                  <a:srgbClr val="222A35"/>
                </a:solidFill>
                <a:latin typeface="宋体" pitchFamily="2" charset="-122"/>
                <a:ea typeface="宋体" pitchFamily="2" charset="-122"/>
                <a:cs typeface="宋体" pitchFamily="2" charset="-122"/>
                <a:sym typeface="+mn-ea"/>
              </a:rPr>
              <a:t>候选集，验证集作为查询集；</a:t>
            </a:r>
            <a:endParaRPr lang="zh-CN" altLang="en-US" dirty="0">
              <a:solidFill>
                <a:srgbClr val="222A35"/>
              </a:solidFill>
              <a:latin typeface="宋体" pitchFamily="2" charset="-122"/>
              <a:ea typeface="宋体" pitchFamily="2" charset="-122"/>
              <a:cs typeface="宋体" pitchFamily="2" charset="-122"/>
              <a:sym typeface="+mn-ea"/>
            </a:endParaRPr>
          </a:p>
          <a:p>
            <a:pPr marL="742950" lvl="1" indent="-285750" fontAlgn="auto">
              <a:lnSpc>
                <a:spcPct val="150000"/>
              </a:lnSpc>
              <a:buFont typeface="Arial" panose="020B0704020202020204" pitchFamily="34" charset="0"/>
              <a:buChar char="•"/>
            </a:pPr>
            <a:r>
              <a:rPr lang="zh-CN" altLang="en-US" dirty="0">
                <a:solidFill>
                  <a:srgbClr val="222A35"/>
                </a:solidFill>
                <a:latin typeface="宋体" pitchFamily="2" charset="-122"/>
                <a:ea typeface="宋体" pitchFamily="2" charset="-122"/>
                <a:cs typeface="宋体" pitchFamily="2" charset="-122"/>
                <a:sym typeface="+mn-ea"/>
              </a:rPr>
              <a:t>Open-Flamingo v1</a:t>
            </a:r>
            <a:r>
              <a:rPr lang="zh-CN" altLang="en-US" dirty="0">
                <a:solidFill>
                  <a:srgbClr val="222A35"/>
                </a:solidFill>
                <a:latin typeface="宋体" pitchFamily="2" charset="-122"/>
                <a:ea typeface="宋体" pitchFamily="2" charset="-122"/>
                <a:cs typeface="宋体" pitchFamily="2" charset="-122"/>
                <a:sym typeface="+mn-ea"/>
              </a:rPr>
              <a:t>和v2作为LVLM来评估示例配置的策略。</a:t>
            </a:r>
            <a:endParaRPr lang="zh-CN" altLang="en-US" dirty="0">
              <a:solidFill>
                <a:srgbClr val="222A35"/>
              </a:solidFill>
              <a:latin typeface="宋体" pitchFamily="2" charset="-122"/>
              <a:ea typeface="宋体" pitchFamily="2" charset="-122"/>
              <a:cs typeface="宋体" pitchFamily="2" charset="-122"/>
              <a:sym typeface="+mn-ea"/>
            </a:endParaRPr>
          </a:p>
          <a:p>
            <a:pPr marL="742950" lvl="1" indent="-285750" fontAlgn="auto">
              <a:lnSpc>
                <a:spcPct val="150000"/>
              </a:lnSpc>
              <a:buFont typeface="Arial" panose="020B0704020202020204" pitchFamily="34" charset="0"/>
              <a:buChar char="•"/>
            </a:pPr>
            <a:r>
              <a:rPr lang="zh-CN" altLang="en-US" dirty="0">
                <a:solidFill>
                  <a:srgbClr val="222A35"/>
                </a:solidFill>
                <a:latin typeface="宋体" pitchFamily="2" charset="-122"/>
                <a:ea typeface="宋体" pitchFamily="2" charset="-122"/>
                <a:cs typeface="宋体" pitchFamily="2" charset="-122"/>
                <a:sym typeface="+mn-ea"/>
              </a:rPr>
              <a:t>ViT-B/32模型作为视觉编码器（用于</a:t>
            </a:r>
            <a:r>
              <a:rPr lang="zh-CN" altLang="en-US" dirty="0">
                <a:solidFill>
                  <a:srgbClr val="222A35"/>
                </a:solidFill>
                <a:latin typeface="宋体" pitchFamily="2" charset="-122"/>
                <a:ea typeface="宋体" pitchFamily="2" charset="-122"/>
                <a:cs typeface="宋体" pitchFamily="2" charset="-122"/>
                <a:sym typeface="+mn-ea"/>
              </a:rPr>
              <a:t>在检索过程中计算嵌入相似度</a:t>
            </a:r>
            <a:r>
              <a:rPr lang="zh-CN" altLang="en-US" dirty="0">
                <a:solidFill>
                  <a:srgbClr val="222A35"/>
                </a:solidFill>
                <a:latin typeface="宋体" pitchFamily="2" charset="-122"/>
                <a:ea typeface="宋体" pitchFamily="2" charset="-122"/>
                <a:cs typeface="宋体" pitchFamily="2" charset="-122"/>
                <a:sym typeface="+mn-ea"/>
              </a:rPr>
              <a:t>）</a:t>
            </a:r>
            <a:r>
              <a:rPr lang="zh-CN" altLang="en-US" dirty="0">
                <a:solidFill>
                  <a:srgbClr val="222A35"/>
                </a:solidFill>
                <a:latin typeface="宋体" pitchFamily="2" charset="-122"/>
                <a:ea typeface="宋体" pitchFamily="2" charset="-122"/>
                <a:cs typeface="宋体" pitchFamily="2" charset="-122"/>
                <a:sym typeface="+mn-ea"/>
              </a:rPr>
              <a:t>提取图像嵌入</a:t>
            </a:r>
            <a:r>
              <a:rPr lang="zh-CN" altLang="en-US" dirty="0">
                <a:solidFill>
                  <a:srgbClr val="222A35"/>
                </a:solidFill>
                <a:latin typeface="宋体" pitchFamily="2" charset="-122"/>
                <a:ea typeface="宋体" pitchFamily="2" charset="-122"/>
                <a:cs typeface="宋体" pitchFamily="2" charset="-122"/>
                <a:sym typeface="+mn-ea"/>
              </a:rPr>
              <a:t>，CLIP模型中的12层Transformer作为语言编码器，</a:t>
            </a:r>
            <a:r>
              <a:rPr lang="zh-CN" altLang="en-US" dirty="0">
                <a:solidFill>
                  <a:srgbClr val="222A35"/>
                </a:solidFill>
                <a:latin typeface="宋体" pitchFamily="2" charset="-122"/>
                <a:ea typeface="宋体" pitchFamily="2" charset="-122"/>
                <a:cs typeface="宋体" pitchFamily="2" charset="-122"/>
                <a:sym typeface="+mn-ea"/>
              </a:rPr>
              <a:t>提取</a:t>
            </a:r>
            <a:r>
              <a:rPr lang="zh-CN" altLang="en-US" dirty="0">
                <a:solidFill>
                  <a:srgbClr val="222A35"/>
                </a:solidFill>
                <a:latin typeface="宋体" pitchFamily="2" charset="-122"/>
                <a:ea typeface="宋体" pitchFamily="2" charset="-122"/>
                <a:cs typeface="宋体" pitchFamily="2" charset="-122"/>
                <a:sym typeface="+mn-ea"/>
              </a:rPr>
              <a:t>句子嵌入。</a:t>
            </a:r>
            <a:endParaRPr lang="zh-CN" altLang="en-US" dirty="0">
              <a:solidFill>
                <a:srgbClr val="222A35"/>
              </a:solidFill>
              <a:latin typeface="宋体" pitchFamily="2" charset="-122"/>
              <a:ea typeface="宋体" pitchFamily="2" charset="-122"/>
              <a:cs typeface="宋体" pitchFamily="2" charset="-122"/>
              <a:sym typeface="+mn-ea"/>
            </a:endParaRPr>
          </a:p>
          <a:p>
            <a:pPr marL="742950" lvl="1" indent="-285750" fontAlgn="auto">
              <a:lnSpc>
                <a:spcPct val="150000"/>
              </a:lnSpc>
              <a:buFont typeface="Arial" panose="020B0704020202020204" pitchFamily="34" charset="0"/>
              <a:buChar char="•"/>
            </a:pPr>
            <a:r>
              <a:rPr lang="zh-CN" altLang="en-US" dirty="0">
                <a:solidFill>
                  <a:srgbClr val="222A35"/>
                </a:solidFill>
                <a:latin typeface="宋体" pitchFamily="2" charset="-122"/>
                <a:ea typeface="宋体" pitchFamily="2" charset="-122"/>
                <a:cs typeface="宋体" pitchFamily="2" charset="-122"/>
                <a:sym typeface="+mn-ea"/>
              </a:rPr>
              <a:t>用4、8、16-shot demonstrations。</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1640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矩形 162"/>
          <p:cNvSpPr/>
          <p:nvPr/>
        </p:nvSpPr>
        <p:spPr>
          <a:xfrm>
            <a:off x="1706880" y="-6985"/>
            <a:ext cx="8778240" cy="6887210"/>
          </a:xfrm>
          <a:prstGeom prst="rect">
            <a:avLst/>
          </a:prstGeom>
          <a:blipFill dpi="0" rotWithShape="1">
            <a:blip r:embed="rId1">
              <a:alphaModFix amt="5000"/>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64" name="组合 163"/>
          <p:cNvGrpSpPr/>
          <p:nvPr/>
        </p:nvGrpSpPr>
        <p:grpSpPr>
          <a:xfrm rot="10800000">
            <a:off x="-10795" y="-6985"/>
            <a:ext cx="12230100" cy="6877685"/>
            <a:chOff x="-10795" y="-6985"/>
            <a:chExt cx="12230100" cy="6877685"/>
          </a:xfrm>
        </p:grpSpPr>
        <p:sp>
          <p:nvSpPr>
            <p:cNvPr id="165" name="任意多边形 90"/>
            <p:cNvSpPr/>
            <p:nvPr/>
          </p:nvSpPr>
          <p:spPr>
            <a:xfrm>
              <a:off x="-10795" y="-6985"/>
              <a:ext cx="799465" cy="6413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4" h="821">
                  <a:moveTo>
                    <a:pt x="0" y="0"/>
                  </a:moveTo>
                  <a:lnTo>
                    <a:pt x="1024" y="0"/>
                  </a:lnTo>
                  <a:lnTo>
                    <a:pt x="1024" y="13"/>
                  </a:lnTo>
                  <a:cubicBezTo>
                    <a:pt x="1001" y="463"/>
                    <a:pt x="629" y="821"/>
                    <a:pt x="174" y="821"/>
                  </a:cubicBezTo>
                  <a:cubicBezTo>
                    <a:pt x="117" y="821"/>
                    <a:pt x="61" y="815"/>
                    <a:pt x="7" y="805"/>
                  </a:cubicBezTo>
                  <a:lnTo>
                    <a:pt x="0" y="803"/>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6" name="任意多边形 91"/>
            <p:cNvSpPr/>
            <p:nvPr/>
          </p:nvSpPr>
          <p:spPr>
            <a:xfrm>
              <a:off x="11304905" y="6111240"/>
              <a:ext cx="914400" cy="759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0" h="1196">
                  <a:moveTo>
                    <a:pt x="852" y="0"/>
                  </a:moveTo>
                  <a:cubicBezTo>
                    <a:pt x="1072" y="0"/>
                    <a:pt x="1273" y="84"/>
                    <a:pt x="1424" y="221"/>
                  </a:cubicBezTo>
                  <a:lnTo>
                    <a:pt x="1440" y="236"/>
                  </a:lnTo>
                  <a:lnTo>
                    <a:pt x="1440" y="1196"/>
                  </a:lnTo>
                  <a:lnTo>
                    <a:pt x="73" y="1196"/>
                  </a:lnTo>
                  <a:lnTo>
                    <a:pt x="67" y="1183"/>
                  </a:lnTo>
                  <a:cubicBezTo>
                    <a:pt x="24" y="1081"/>
                    <a:pt x="0" y="969"/>
                    <a:pt x="0" y="852"/>
                  </a:cubicBezTo>
                  <a:cubicBezTo>
                    <a:pt x="0" y="381"/>
                    <a:pt x="381" y="0"/>
                    <a:pt x="852" y="0"/>
                  </a:cubicBez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7" name="椭圆 166"/>
            <p:cNvSpPr/>
            <p:nvPr/>
          </p:nvSpPr>
          <p:spPr>
            <a:xfrm>
              <a:off x="11527790" y="5535930"/>
              <a:ext cx="377825" cy="37782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8" name="椭圆 167"/>
            <p:cNvSpPr/>
            <p:nvPr/>
          </p:nvSpPr>
          <p:spPr>
            <a:xfrm>
              <a:off x="400685" y="817245"/>
              <a:ext cx="271145" cy="27114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9" name="椭圆 168"/>
            <p:cNvSpPr/>
            <p:nvPr/>
          </p:nvSpPr>
          <p:spPr>
            <a:xfrm>
              <a:off x="10687050" y="6111240"/>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0" name="椭圆 169"/>
            <p:cNvSpPr/>
            <p:nvPr/>
          </p:nvSpPr>
          <p:spPr>
            <a:xfrm>
              <a:off x="922655" y="273685"/>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1" name="椭圆 170"/>
            <p:cNvSpPr/>
            <p:nvPr/>
          </p:nvSpPr>
          <p:spPr>
            <a:xfrm>
              <a:off x="11727180" y="482473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2" name="椭圆 171"/>
            <p:cNvSpPr/>
            <p:nvPr/>
          </p:nvSpPr>
          <p:spPr>
            <a:xfrm>
              <a:off x="270510" y="139319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文本框 10"/>
          <p:cNvSpPr txBox="1"/>
          <p:nvPr/>
        </p:nvSpPr>
        <p:spPr>
          <a:xfrm>
            <a:off x="2728238" y="1282700"/>
            <a:ext cx="1415772" cy="2600960"/>
          </a:xfrm>
          <a:prstGeom prst="rect">
            <a:avLst/>
          </a:prstGeom>
          <a:noFill/>
        </p:spPr>
        <p:txBody>
          <a:bodyPr vert="eaVert" wrap="square" rtlCol="0">
            <a:spAutoFit/>
          </a:bodyPr>
          <a:lstStyle/>
          <a:p>
            <a:pPr algn="ctr"/>
            <a:r>
              <a:rPr lang="zh-CN" altLang="en-US" sz="8000" b="1">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目录</a:t>
            </a:r>
            <a:endParaRPr lang="zh-CN" altLang="en-US" sz="8000" b="1">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文本框 11"/>
          <p:cNvSpPr txBox="1"/>
          <p:nvPr/>
        </p:nvSpPr>
        <p:spPr>
          <a:xfrm>
            <a:off x="2231748" y="1652529"/>
            <a:ext cx="553998" cy="1954272"/>
          </a:xfrm>
          <a:prstGeom prst="rect">
            <a:avLst/>
          </a:prstGeom>
          <a:noFill/>
        </p:spPr>
        <p:txBody>
          <a:bodyPr vert="eaVert" wrap="square" rtlCol="0">
            <a:spAutoFit/>
          </a:bodyPr>
          <a:lstStyle/>
          <a:p>
            <a:pPr algn="dist"/>
            <a:r>
              <a:rPr lang="en-US" altLang="zh-CN" sz="2400"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CONTENTS</a:t>
            </a:r>
            <a:endParaRPr lang="en-US" altLang="zh-CN" sz="2400"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文本框 51"/>
          <p:cNvSpPr txBox="1"/>
          <p:nvPr>
            <p:custDataLst>
              <p:tags r:id="rId2"/>
            </p:custDataLst>
          </p:nvPr>
        </p:nvSpPr>
        <p:spPr>
          <a:xfrm>
            <a:off x="6508115" y="1737995"/>
            <a:ext cx="3206750" cy="398780"/>
          </a:xfrm>
          <a:prstGeom prst="rect">
            <a:avLst/>
          </a:prstGeom>
          <a:noFill/>
        </p:spPr>
        <p:txBody>
          <a:bodyPr wrap="square" rtlCol="0">
            <a:spAutoFit/>
          </a:bodyPr>
          <a:lstStyle/>
          <a:p>
            <a:pPr algn="l"/>
            <a:r>
              <a:rPr lang="en-US" altLang="zh-CN" sz="20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In-context Learning</a:t>
            </a:r>
            <a:endParaRPr lang="zh-CN" altLang="en-US" sz="20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文本框 52"/>
          <p:cNvSpPr txBox="1"/>
          <p:nvPr>
            <p:custDataLst>
              <p:tags r:id="rId3"/>
            </p:custDataLst>
          </p:nvPr>
        </p:nvSpPr>
        <p:spPr>
          <a:xfrm>
            <a:off x="6508115" y="3237230"/>
            <a:ext cx="3977005" cy="398780"/>
          </a:xfrm>
          <a:prstGeom prst="rect">
            <a:avLst/>
          </a:prstGeom>
          <a:noFill/>
        </p:spPr>
        <p:txBody>
          <a:bodyPr wrap="square" rtlCol="0">
            <a:spAutoFit/>
          </a:bodyPr>
          <a:lstStyle/>
          <a:p>
            <a:pPr algn="l"/>
            <a:r>
              <a:rPr lang="en-US" altLang="zh-CN" sz="20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Vision In-context Learning</a:t>
            </a:r>
            <a:endParaRPr lang="zh-CN" altLang="en-US" sz="20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文本框 56"/>
          <p:cNvSpPr txBox="1"/>
          <p:nvPr>
            <p:custDataLst>
              <p:tags r:id="rId4"/>
            </p:custDataLst>
          </p:nvPr>
        </p:nvSpPr>
        <p:spPr>
          <a:xfrm>
            <a:off x="5634990" y="1605915"/>
            <a:ext cx="873125" cy="645160"/>
          </a:xfrm>
          <a:prstGeom prst="rect">
            <a:avLst/>
          </a:prstGeom>
          <a:noFill/>
        </p:spPr>
        <p:txBody>
          <a:bodyPr wrap="square" rtlCol="0">
            <a:spAutoFit/>
          </a:bodyPr>
          <a:lstStyle/>
          <a:p>
            <a:pPr algn="l"/>
            <a:r>
              <a:rPr lang="en-US" altLang="zh-CN" sz="36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01</a:t>
            </a:r>
            <a:endParaRPr lang="en-US" altLang="zh-CN" sz="36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文本框 62"/>
          <p:cNvSpPr txBox="1"/>
          <p:nvPr>
            <p:custDataLst>
              <p:tags r:id="rId5"/>
            </p:custDataLst>
          </p:nvPr>
        </p:nvSpPr>
        <p:spPr>
          <a:xfrm>
            <a:off x="5634990" y="3099435"/>
            <a:ext cx="873125" cy="645160"/>
          </a:xfrm>
          <a:prstGeom prst="rect">
            <a:avLst/>
          </a:prstGeom>
          <a:noFill/>
        </p:spPr>
        <p:txBody>
          <a:bodyPr wrap="square" rtlCol="0">
            <a:spAutoFit/>
          </a:bodyPr>
          <a:lstStyle/>
          <a:p>
            <a:pPr algn="l"/>
            <a:r>
              <a:rPr lang="en-US" altLang="zh-CN" sz="36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02</a:t>
            </a:r>
            <a:endParaRPr lang="en-US" altLang="zh-CN" sz="36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08430"/>
            <a:ext cx="10953115" cy="3146425"/>
          </a:xfrm>
          <a:prstGeom prst="rect">
            <a:avLst/>
          </a:prstGeom>
          <a:noFill/>
        </p:spPr>
        <p:txBody>
          <a:bodyPr wrap="square" rtlCol="0">
            <a:noAutofit/>
          </a:bodyPr>
          <a:p>
            <a:pPr marL="285750" indent="-285750" fontAlgn="auto">
              <a:lnSpc>
                <a:spcPct val="150000"/>
              </a:lnSpc>
              <a:buFont typeface="Wingdings" panose="05000000000000000000" charset="0"/>
              <a:buChar char=""/>
            </a:pPr>
            <a:r>
              <a:rPr lang="zh-CN" altLang="en-US" b="1" dirty="0">
                <a:solidFill>
                  <a:srgbClr val="222A35"/>
                </a:solidFill>
                <a:latin typeface="宋体" pitchFamily="2" charset="-122"/>
                <a:ea typeface="宋体" pitchFamily="2" charset="-122"/>
                <a:cs typeface="宋体" pitchFamily="2" charset="-122"/>
                <a:sym typeface="+mn-ea"/>
              </a:rPr>
              <a:t>实验结果和分析</a:t>
            </a:r>
            <a:r>
              <a:rPr lang="zh-CN" altLang="en-US" b="1" dirty="0">
                <a:solidFill>
                  <a:srgbClr val="222A35"/>
                </a:solidFill>
                <a:latin typeface="宋体" pitchFamily="2" charset="-122"/>
                <a:ea typeface="宋体" pitchFamily="2" charset="-122"/>
                <a:cs typeface="宋体" pitchFamily="2" charset="-122"/>
                <a:sym typeface="+mn-ea"/>
              </a:rPr>
              <a:t>：</a:t>
            </a:r>
            <a:endParaRPr lang="zh-CN" altLang="en-US"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mj-lt"/>
              <a:buNone/>
            </a:pPr>
            <a:r>
              <a:rPr lang="zh-CN" altLang="en-US" dirty="0">
                <a:solidFill>
                  <a:srgbClr val="222A35"/>
                </a:solidFill>
                <a:latin typeface="宋体" pitchFamily="2" charset="-122"/>
                <a:ea typeface="宋体" pitchFamily="2" charset="-122"/>
                <a:cs typeface="宋体" pitchFamily="2" charset="-122"/>
                <a:sym typeface="+mn-ea"/>
              </a:rPr>
              <a:t>通过实验了解LVLM（如Open-Flamingo，OF）的局限性，这些局限性会影响VQA的ICL性能。并验证了</a:t>
            </a:r>
            <a:r>
              <a:rPr lang="zh-CN" altLang="en-US" dirty="0">
                <a:solidFill>
                  <a:srgbClr val="222A35"/>
                </a:solidFill>
                <a:latin typeface="宋体" pitchFamily="2" charset="-122"/>
                <a:ea typeface="宋体" pitchFamily="2" charset="-122"/>
                <a:cs typeface="宋体" pitchFamily="2" charset="-122"/>
                <a:sym typeface="+mn-ea"/>
              </a:rPr>
              <a:t>OF的三个主要结论。</a:t>
            </a:r>
            <a:endParaRPr lang="zh-CN" altLang="en-US"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zh-CN" altLang="en-US" b="1" dirty="0">
                <a:solidFill>
                  <a:srgbClr val="222A35"/>
                </a:solidFill>
                <a:latin typeface="宋体" pitchFamily="2" charset="-122"/>
                <a:ea typeface="宋体" pitchFamily="2" charset="-122"/>
                <a:cs typeface="宋体" pitchFamily="2" charset="-122"/>
                <a:sym typeface="+mn-ea"/>
              </a:rPr>
              <a:t>结论</a:t>
            </a:r>
            <a:r>
              <a:rPr lang="en-US" altLang="zh-CN" b="1" dirty="0">
                <a:solidFill>
                  <a:srgbClr val="222A35"/>
                </a:solidFill>
                <a:latin typeface="宋体" pitchFamily="2" charset="-122"/>
                <a:ea typeface="宋体" pitchFamily="2" charset="-122"/>
                <a:cs typeface="宋体" pitchFamily="2" charset="-122"/>
                <a:sym typeface="+mn-ea"/>
              </a:rPr>
              <a:t>1</a:t>
            </a:r>
            <a:r>
              <a:rPr lang="zh-CN" altLang="en-US" b="1" dirty="0">
                <a:solidFill>
                  <a:srgbClr val="222A35"/>
                </a:solidFill>
                <a:latin typeface="宋体" pitchFamily="2" charset="-122"/>
                <a:ea typeface="宋体" pitchFamily="2" charset="-122"/>
                <a:cs typeface="宋体" pitchFamily="2" charset="-122"/>
                <a:sym typeface="+mn-ea"/>
              </a:rPr>
              <a:t>：</a:t>
            </a:r>
            <a:r>
              <a:rPr dirty="0">
                <a:solidFill>
                  <a:srgbClr val="222A35"/>
                </a:solidFill>
                <a:latin typeface="宋体" pitchFamily="2" charset="-122"/>
                <a:ea typeface="宋体" pitchFamily="2" charset="-122"/>
                <a:sym typeface="+mn-ea"/>
              </a:rPr>
              <a:t>任务识别（TR）</a:t>
            </a:r>
            <a:r>
              <a:rPr lang="zh-CN" altLang="en-US" dirty="0">
                <a:solidFill>
                  <a:srgbClr val="222A35"/>
                </a:solidFill>
                <a:latin typeface="宋体" pitchFamily="2" charset="-122"/>
                <a:ea typeface="宋体" pitchFamily="2" charset="-122"/>
                <a:cs typeface="宋体" pitchFamily="2" charset="-122"/>
                <a:sym typeface="+mn-ea"/>
              </a:rPr>
              <a:t>比</a:t>
            </a:r>
            <a:r>
              <a:rPr dirty="0">
                <a:solidFill>
                  <a:srgbClr val="222A35"/>
                </a:solidFill>
                <a:latin typeface="宋体" pitchFamily="2" charset="-122"/>
                <a:ea typeface="宋体" pitchFamily="2" charset="-122"/>
                <a:sym typeface="+mn-ea"/>
              </a:rPr>
              <a:t>任务学习（TL）</a:t>
            </a:r>
            <a:r>
              <a:rPr lang="zh-CN" altLang="en-US" dirty="0">
                <a:solidFill>
                  <a:srgbClr val="222A35"/>
                </a:solidFill>
                <a:latin typeface="宋体" pitchFamily="2" charset="-122"/>
                <a:ea typeface="宋体" pitchFamily="2" charset="-122"/>
                <a:cs typeface="宋体" pitchFamily="2" charset="-122"/>
                <a:sym typeface="+mn-ea"/>
              </a:rPr>
              <a:t>更加重要</a:t>
            </a:r>
            <a:endParaRPr lang="zh-CN" altLang="en-US"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a:t>
            </a:r>
            <a:r>
              <a:rPr lang="en-US" altLang="zh-CN" dirty="0">
                <a:solidFill>
                  <a:srgbClr val="222A35"/>
                </a:solidFill>
                <a:latin typeface="宋体" pitchFamily="2" charset="-122"/>
                <a:ea typeface="宋体" pitchFamily="2" charset="-122"/>
                <a:cs typeface="宋体" pitchFamily="2" charset="-122"/>
                <a:sym typeface="+mn-ea"/>
              </a:rPr>
              <a:t>1</a:t>
            </a:r>
            <a:r>
              <a:rPr lang="zh-CN" altLang="en-US" dirty="0">
                <a:solidFill>
                  <a:srgbClr val="222A35"/>
                </a:solidFill>
                <a:latin typeface="宋体" pitchFamily="2" charset="-122"/>
                <a:ea typeface="宋体" pitchFamily="2" charset="-122"/>
                <a:cs typeface="宋体" pitchFamily="2" charset="-122"/>
                <a:sym typeface="+mn-ea"/>
              </a:rPr>
              <a:t>）随着shot次数的增加，精度并没有一致地增加；</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75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2" name="图片 1"/>
          <p:cNvPicPr>
            <a:picLocks noChangeAspect="1"/>
          </p:cNvPicPr>
          <p:nvPr>
            <p:custDataLst>
              <p:tags r:id="rId4"/>
            </p:custDataLst>
          </p:nvPr>
        </p:nvPicPr>
        <p:blipFill>
          <a:blip r:embed="rId5"/>
          <a:stretch>
            <a:fillRect/>
          </a:stretch>
        </p:blipFill>
        <p:spPr>
          <a:xfrm>
            <a:off x="1136650" y="3575050"/>
            <a:ext cx="9449435" cy="3196590"/>
          </a:xfrm>
          <a:prstGeom prst="rect">
            <a:avLst/>
          </a:prstGeom>
        </p:spPr>
      </p:pic>
    </p:spTree>
    <p:custDataLst>
      <p:tags r:id="rId6"/>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65580"/>
            <a:ext cx="10650855" cy="3089275"/>
          </a:xfrm>
          <a:prstGeom prst="rect">
            <a:avLst/>
          </a:prstGeom>
          <a:noFill/>
        </p:spPr>
        <p:txBody>
          <a:bodyPr wrap="square" rtlCol="0">
            <a:noAutofit/>
          </a:bodyPr>
          <a:p>
            <a:pPr marL="0" lvl="1" indent="0" fontAlgn="auto">
              <a:lnSpc>
                <a:spcPct val="150000"/>
              </a:lnSpc>
              <a:buFont typeface="Wingdings" panose="05000000000000000000" charset="0"/>
              <a:buNone/>
            </a:pPr>
            <a:r>
              <a:rPr lang="zh-CN" altLang="en-US" b="1" dirty="0">
                <a:solidFill>
                  <a:srgbClr val="222A35"/>
                </a:solidFill>
                <a:latin typeface="宋体" pitchFamily="2" charset="-122"/>
                <a:ea typeface="宋体" pitchFamily="2" charset="-122"/>
                <a:cs typeface="宋体" pitchFamily="2" charset="-122"/>
                <a:sym typeface="+mn-ea"/>
              </a:rPr>
              <a:t>结论</a:t>
            </a:r>
            <a:r>
              <a:rPr lang="en-US" altLang="zh-CN" b="1" dirty="0">
                <a:solidFill>
                  <a:srgbClr val="222A35"/>
                </a:solidFill>
                <a:latin typeface="宋体" pitchFamily="2" charset="-122"/>
                <a:ea typeface="宋体" pitchFamily="2" charset="-122"/>
                <a:cs typeface="宋体" pitchFamily="2" charset="-122"/>
                <a:sym typeface="+mn-ea"/>
              </a:rPr>
              <a:t>1</a:t>
            </a:r>
            <a:r>
              <a:rPr lang="zh-CN" altLang="en-US" b="1" dirty="0">
                <a:solidFill>
                  <a:srgbClr val="222A35"/>
                </a:solidFill>
                <a:latin typeface="宋体" pitchFamily="2" charset="-122"/>
                <a:ea typeface="宋体" pitchFamily="2" charset="-122"/>
                <a:cs typeface="宋体" pitchFamily="2" charset="-122"/>
                <a:sym typeface="+mn-ea"/>
              </a:rPr>
              <a:t>：</a:t>
            </a:r>
            <a:r>
              <a:rPr dirty="0">
                <a:solidFill>
                  <a:srgbClr val="222A35"/>
                </a:solidFill>
                <a:latin typeface="宋体" pitchFamily="2" charset="-122"/>
                <a:ea typeface="宋体" pitchFamily="2" charset="-122"/>
                <a:sym typeface="+mn-ea"/>
              </a:rPr>
              <a:t>任务识别（TR）</a:t>
            </a:r>
            <a:r>
              <a:rPr lang="zh-CN" altLang="en-US" dirty="0">
                <a:solidFill>
                  <a:srgbClr val="222A35"/>
                </a:solidFill>
                <a:latin typeface="宋体" pitchFamily="2" charset="-122"/>
                <a:ea typeface="宋体" pitchFamily="2" charset="-122"/>
                <a:cs typeface="宋体" pitchFamily="2" charset="-122"/>
                <a:sym typeface="+mn-ea"/>
              </a:rPr>
              <a:t>比</a:t>
            </a:r>
            <a:r>
              <a:rPr dirty="0">
                <a:solidFill>
                  <a:srgbClr val="222A35"/>
                </a:solidFill>
                <a:latin typeface="宋体" pitchFamily="2" charset="-122"/>
                <a:ea typeface="宋体" pitchFamily="2" charset="-122"/>
                <a:sym typeface="+mn-ea"/>
              </a:rPr>
              <a:t>任务学习（TL）</a:t>
            </a:r>
            <a:r>
              <a:rPr lang="zh-CN" altLang="en-US" dirty="0">
                <a:solidFill>
                  <a:srgbClr val="222A35"/>
                </a:solidFill>
                <a:latin typeface="宋体" pitchFamily="2" charset="-122"/>
                <a:ea typeface="宋体" pitchFamily="2" charset="-122"/>
                <a:cs typeface="宋体" pitchFamily="2" charset="-122"/>
                <a:sym typeface="+mn-ea"/>
              </a:rPr>
              <a:t>更加重要</a:t>
            </a:r>
            <a:endParaRPr lang="zh-CN" altLang="en-US" b="1" dirty="0">
              <a:solidFill>
                <a:srgbClr val="222A35"/>
              </a:solidFill>
              <a:latin typeface="宋体" pitchFamily="2" charset="-122"/>
              <a:ea typeface="宋体" pitchFamily="2" charset="-122"/>
              <a:cs typeface="宋体" pitchFamily="2" charset="-122"/>
              <a:sym typeface="+mn-ea"/>
            </a:endParaRPr>
          </a:p>
          <a:p>
            <a:pPr lvl="1" indent="0" algn="l"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a:t>
            </a:r>
            <a:r>
              <a:rPr lang="en-US" altLang="zh-CN" dirty="0">
                <a:solidFill>
                  <a:srgbClr val="222A35"/>
                </a:solidFill>
                <a:latin typeface="宋体" pitchFamily="2" charset="-122"/>
                <a:ea typeface="宋体" pitchFamily="2" charset="-122"/>
                <a:cs typeface="宋体" pitchFamily="2" charset="-122"/>
                <a:sym typeface="+mn-ea"/>
              </a:rPr>
              <a:t>2</a:t>
            </a:r>
            <a:r>
              <a:rPr lang="zh-CN" altLang="en-US" dirty="0">
                <a:solidFill>
                  <a:srgbClr val="222A35"/>
                </a:solidFill>
                <a:latin typeface="宋体" pitchFamily="2" charset="-122"/>
                <a:ea typeface="宋体" pitchFamily="2" charset="-122"/>
                <a:cs typeface="宋体" pitchFamily="2" charset="-122"/>
                <a:sym typeface="+mn-ea"/>
              </a:rPr>
              <a:t>）</a:t>
            </a:r>
            <a:r>
              <a:rPr lang="zh-CN" altLang="en-US" dirty="0">
                <a:solidFill>
                  <a:srgbClr val="222A35"/>
                </a:solidFill>
                <a:latin typeface="宋体" pitchFamily="2" charset="-122"/>
                <a:ea typeface="宋体" pitchFamily="2" charset="-122"/>
                <a:sym typeface="+mn-ea"/>
              </a:rPr>
              <a:t>三元组错位配置并不影响</a:t>
            </a:r>
            <a:r>
              <a:rPr lang="en-US" altLang="zh-CN" dirty="0">
                <a:solidFill>
                  <a:srgbClr val="222A35"/>
                </a:solidFill>
                <a:latin typeface="宋体" pitchFamily="2" charset="-122"/>
                <a:ea typeface="宋体" pitchFamily="2" charset="-122"/>
                <a:sym typeface="+mn-ea"/>
              </a:rPr>
              <a:t>VQA</a:t>
            </a:r>
            <a:r>
              <a:rPr lang="zh-CN" altLang="en-US" dirty="0">
                <a:solidFill>
                  <a:srgbClr val="222A35"/>
                </a:solidFill>
                <a:latin typeface="宋体" pitchFamily="2" charset="-122"/>
                <a:ea typeface="宋体" pitchFamily="2" charset="-122"/>
                <a:sym typeface="+mn-ea"/>
              </a:rPr>
              <a:t>的性能；</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120"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3" name="图片 2"/>
          <p:cNvPicPr>
            <a:picLocks noChangeAspect="1"/>
          </p:cNvPicPr>
          <p:nvPr>
            <p:custDataLst>
              <p:tags r:id="rId4"/>
            </p:custDataLst>
          </p:nvPr>
        </p:nvPicPr>
        <p:blipFill>
          <a:blip r:embed="rId5"/>
          <a:stretch>
            <a:fillRect/>
          </a:stretch>
        </p:blipFill>
        <p:spPr>
          <a:xfrm>
            <a:off x="1243330" y="2494915"/>
            <a:ext cx="5473700" cy="3911600"/>
          </a:xfrm>
          <a:prstGeom prst="rect">
            <a:avLst/>
          </a:prstGeom>
        </p:spPr>
      </p:pic>
      <p:sp>
        <p:nvSpPr>
          <p:cNvPr id="4" name="文本框 3"/>
          <p:cNvSpPr txBox="1"/>
          <p:nvPr>
            <p:custDataLst>
              <p:tags r:id="rId6"/>
            </p:custDataLst>
          </p:nvPr>
        </p:nvSpPr>
        <p:spPr>
          <a:xfrm>
            <a:off x="6294120" y="2599055"/>
            <a:ext cx="5135880" cy="3911600"/>
          </a:xfrm>
          <a:prstGeom prst="rect">
            <a:avLst/>
          </a:prstGeom>
          <a:noFill/>
        </p:spPr>
        <p:txBody>
          <a:bodyPr wrap="square" rtlCol="0">
            <a:noAutofit/>
          </a:bodyPr>
          <a:p>
            <a:pPr lvl="1" indent="0" algn="l" fontAlgn="auto">
              <a:lnSpc>
                <a:spcPct val="150000"/>
              </a:lnSpc>
              <a:buFont typeface="Arial" panose="020B0704020202020204" pitchFamily="34" charset="0"/>
              <a:buNone/>
            </a:pPr>
            <a:r>
              <a:rPr dirty="0">
                <a:solidFill>
                  <a:srgbClr val="222A35"/>
                </a:solidFill>
                <a:latin typeface="宋体" pitchFamily="2" charset="-122"/>
                <a:ea typeface="宋体" pitchFamily="2" charset="-122"/>
                <a:sym typeface="+mn-ea"/>
              </a:rPr>
              <a:t>从任务识别（TR）和任务学习（TL）的角度</a:t>
            </a:r>
            <a:r>
              <a:rPr lang="zh-CN" dirty="0">
                <a:solidFill>
                  <a:srgbClr val="222A35"/>
                </a:solidFill>
                <a:latin typeface="宋体" pitchFamily="2" charset="-122"/>
                <a:ea typeface="宋体" pitchFamily="2" charset="-122"/>
                <a:sym typeface="+mn-ea"/>
              </a:rPr>
              <a:t>对这个结果</a:t>
            </a:r>
            <a:r>
              <a:rPr dirty="0">
                <a:solidFill>
                  <a:srgbClr val="222A35"/>
                </a:solidFill>
                <a:latin typeface="宋体" pitchFamily="2" charset="-122"/>
                <a:ea typeface="宋体" pitchFamily="2" charset="-122"/>
                <a:sym typeface="+mn-ea"/>
              </a:rPr>
              <a:t>进行解释</a:t>
            </a:r>
            <a:r>
              <a:rPr lang="zh-CN" dirty="0">
                <a:solidFill>
                  <a:srgbClr val="222A35"/>
                </a:solidFill>
                <a:latin typeface="宋体" pitchFamily="2" charset="-122"/>
                <a:ea typeface="宋体" pitchFamily="2" charset="-122"/>
                <a:sym typeface="+mn-ea"/>
              </a:rPr>
              <a:t>：</a:t>
            </a:r>
            <a:endParaRPr lang="zh-CN" dirty="0">
              <a:solidFill>
                <a:srgbClr val="222A35"/>
              </a:solidFill>
              <a:latin typeface="宋体" pitchFamily="2" charset="-122"/>
              <a:ea typeface="宋体" pitchFamily="2" charset="-122"/>
              <a:sym typeface="+mn-ea"/>
            </a:endParaRPr>
          </a:p>
          <a:p>
            <a:pPr marL="742950" lvl="1" indent="-285750" algn="l" fontAlgn="auto">
              <a:lnSpc>
                <a:spcPct val="150000"/>
              </a:lnSpc>
              <a:buFont typeface="Arial" panose="020B0704020202020204" pitchFamily="34" charset="0"/>
              <a:buChar char="•"/>
            </a:pPr>
            <a:r>
              <a:rPr lang="zh-CN" dirty="0">
                <a:solidFill>
                  <a:srgbClr val="222A35"/>
                </a:solidFill>
                <a:latin typeface="宋体" pitchFamily="2" charset="-122"/>
                <a:ea typeface="宋体" pitchFamily="2" charset="-122"/>
                <a:sym typeface="+mn-ea"/>
              </a:rPr>
              <a:t>任务识别主要关注从示例中识别问题格式、输入分布和标签空间，这些信息可以从被扰乱的示范中与未扰乱的示范一样提供。</a:t>
            </a:r>
            <a:endParaRPr lang="zh-CN" dirty="0">
              <a:solidFill>
                <a:srgbClr val="222A35"/>
              </a:solidFill>
              <a:latin typeface="宋体" pitchFamily="2" charset="-122"/>
              <a:ea typeface="宋体" pitchFamily="2" charset="-122"/>
              <a:sym typeface="+mn-ea"/>
            </a:endParaRPr>
          </a:p>
          <a:p>
            <a:pPr marL="742950" lvl="1" indent="-285750" algn="l" fontAlgn="auto">
              <a:lnSpc>
                <a:spcPct val="150000"/>
              </a:lnSpc>
              <a:buFont typeface="Arial" panose="020B0704020202020204" pitchFamily="34" charset="0"/>
              <a:buChar char="•"/>
            </a:pPr>
            <a:r>
              <a:rPr lang="zh-CN" dirty="0">
                <a:solidFill>
                  <a:srgbClr val="222A35"/>
                </a:solidFill>
                <a:latin typeface="宋体" pitchFamily="2" charset="-122"/>
                <a:ea typeface="宋体" pitchFamily="2" charset="-122"/>
                <a:sym typeface="+mn-ea"/>
              </a:rPr>
              <a:t>任务学习则需要捕捉正确的输入输出映射，而被扰乱的问答对会破坏这种映射关系</a:t>
            </a:r>
            <a:endParaRPr lang="zh-CN" dirty="0">
              <a:solidFill>
                <a:srgbClr val="222A35"/>
              </a:solidFill>
              <a:latin typeface="宋体" pitchFamily="2" charset="-122"/>
              <a:ea typeface="宋体" pitchFamily="2" charset="-122"/>
              <a:sym typeface="+mn-ea"/>
            </a:endParaRPr>
          </a:p>
          <a:p>
            <a:pPr lvl="1" indent="0" algn="l" fontAlgn="auto">
              <a:lnSpc>
                <a:spcPct val="150000"/>
              </a:lnSpc>
              <a:buFont typeface="Arial" panose="020B0704020202020204" pitchFamily="34" charset="0"/>
              <a:buNone/>
            </a:pPr>
            <a:r>
              <a:rPr lang="zh-CN" dirty="0">
                <a:solidFill>
                  <a:srgbClr val="222A35"/>
                </a:solidFill>
                <a:latin typeface="宋体" pitchFamily="2" charset="-122"/>
                <a:ea typeface="宋体" pitchFamily="2" charset="-122"/>
                <a:sym typeface="+mn-ea"/>
              </a:rPr>
              <a:t>结论：任务识别比任务学习更为关键。</a:t>
            </a:r>
            <a:endParaRPr lang="zh-CN" dirty="0">
              <a:solidFill>
                <a:srgbClr val="222A35"/>
              </a:solidFill>
              <a:latin typeface="宋体" pitchFamily="2" charset="-122"/>
              <a:ea typeface="宋体" pitchFamily="2" charset="-122"/>
              <a:sym typeface="+mn-ea"/>
            </a:endParaRPr>
          </a:p>
        </p:txBody>
      </p:sp>
    </p:spTree>
    <p:custDataLst>
      <p:tags r:id="rId7"/>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383030"/>
            <a:ext cx="7573010" cy="970280"/>
          </a:xfrm>
          <a:prstGeom prst="rect">
            <a:avLst/>
          </a:prstGeom>
          <a:noFill/>
        </p:spPr>
        <p:txBody>
          <a:bodyPr wrap="square" rtlCol="0">
            <a:noAutofit/>
          </a:bodyPr>
          <a:p>
            <a:pPr marL="0" lvl="1" indent="0" algn="l" fontAlgn="auto">
              <a:lnSpc>
                <a:spcPct val="150000"/>
              </a:lnSpc>
              <a:buFont typeface="Arial" panose="020B0704020202020204" pitchFamily="34" charset="0"/>
              <a:buNone/>
            </a:pPr>
            <a:r>
              <a:rPr lang="zh-CN" altLang="en-US" b="1" dirty="0">
                <a:solidFill>
                  <a:srgbClr val="222A35"/>
                </a:solidFill>
                <a:latin typeface="宋体" pitchFamily="2" charset="-122"/>
                <a:ea typeface="宋体" pitchFamily="2" charset="-122"/>
                <a:cs typeface="宋体" pitchFamily="2" charset="-122"/>
                <a:sym typeface="+mn-ea"/>
              </a:rPr>
              <a:t>结论</a:t>
            </a:r>
            <a:r>
              <a:rPr lang="en-US" altLang="zh-CN" b="1" dirty="0">
                <a:solidFill>
                  <a:srgbClr val="222A35"/>
                </a:solidFill>
                <a:latin typeface="宋体" pitchFamily="2" charset="-122"/>
                <a:ea typeface="宋体" pitchFamily="2" charset="-122"/>
                <a:cs typeface="宋体" pitchFamily="2" charset="-122"/>
                <a:sym typeface="+mn-ea"/>
              </a:rPr>
              <a:t>1</a:t>
            </a:r>
            <a:r>
              <a:rPr lang="zh-CN" altLang="en-US" b="1" dirty="0">
                <a:solidFill>
                  <a:srgbClr val="222A35"/>
                </a:solidFill>
                <a:latin typeface="宋体" pitchFamily="2" charset="-122"/>
                <a:ea typeface="宋体" pitchFamily="2" charset="-122"/>
                <a:cs typeface="宋体" pitchFamily="2" charset="-122"/>
                <a:sym typeface="+mn-ea"/>
              </a:rPr>
              <a:t>：</a:t>
            </a:r>
            <a:r>
              <a:rPr dirty="0">
                <a:solidFill>
                  <a:srgbClr val="222A35"/>
                </a:solidFill>
                <a:latin typeface="宋体" pitchFamily="2" charset="-122"/>
                <a:ea typeface="宋体" pitchFamily="2" charset="-122"/>
                <a:sym typeface="+mn-ea"/>
              </a:rPr>
              <a:t>任务识别（TR）</a:t>
            </a:r>
            <a:r>
              <a:rPr lang="zh-CN" altLang="en-US" dirty="0">
                <a:solidFill>
                  <a:srgbClr val="222A35"/>
                </a:solidFill>
                <a:latin typeface="宋体" pitchFamily="2" charset="-122"/>
                <a:ea typeface="宋体" pitchFamily="2" charset="-122"/>
                <a:cs typeface="宋体" pitchFamily="2" charset="-122"/>
                <a:sym typeface="+mn-ea"/>
              </a:rPr>
              <a:t>比</a:t>
            </a:r>
            <a:r>
              <a:rPr dirty="0">
                <a:solidFill>
                  <a:srgbClr val="222A35"/>
                </a:solidFill>
                <a:latin typeface="宋体" pitchFamily="2" charset="-122"/>
                <a:ea typeface="宋体" pitchFamily="2" charset="-122"/>
                <a:sym typeface="+mn-ea"/>
              </a:rPr>
              <a:t>任务学习（TL）</a:t>
            </a:r>
            <a:r>
              <a:rPr lang="zh-CN" altLang="en-US" dirty="0">
                <a:solidFill>
                  <a:srgbClr val="222A35"/>
                </a:solidFill>
                <a:latin typeface="宋体" pitchFamily="2" charset="-122"/>
                <a:ea typeface="宋体" pitchFamily="2" charset="-122"/>
                <a:cs typeface="宋体" pitchFamily="2" charset="-122"/>
                <a:sym typeface="+mn-ea"/>
              </a:rPr>
              <a:t>更加重要</a:t>
            </a:r>
            <a:endParaRPr lang="zh-CN" altLang="en-US" dirty="0">
              <a:solidFill>
                <a:srgbClr val="222A35"/>
              </a:solidFill>
              <a:latin typeface="宋体" pitchFamily="2" charset="-122"/>
              <a:ea typeface="宋体" pitchFamily="2" charset="-122"/>
              <a:cs typeface="宋体" pitchFamily="2" charset="-122"/>
              <a:sym typeface="+mn-ea"/>
            </a:endParaRPr>
          </a:p>
          <a:p>
            <a:pPr lvl="1" indent="0" algn="l"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a:t>
            </a:r>
            <a:r>
              <a:rPr lang="en-US" altLang="zh-CN" dirty="0">
                <a:solidFill>
                  <a:srgbClr val="222A35"/>
                </a:solidFill>
                <a:latin typeface="宋体" pitchFamily="2" charset="-122"/>
                <a:ea typeface="宋体" pitchFamily="2" charset="-122"/>
                <a:cs typeface="宋体" pitchFamily="2" charset="-122"/>
                <a:sym typeface="+mn-ea"/>
              </a:rPr>
              <a:t>3</a:t>
            </a:r>
            <a:r>
              <a:rPr lang="zh-CN" altLang="en-US" dirty="0">
                <a:solidFill>
                  <a:srgbClr val="222A35"/>
                </a:solidFill>
                <a:latin typeface="宋体" pitchFamily="2" charset="-122"/>
                <a:ea typeface="宋体" pitchFamily="2" charset="-122"/>
                <a:cs typeface="宋体" pitchFamily="2" charset="-122"/>
                <a:sym typeface="+mn-ea"/>
              </a:rPr>
              <a:t>）</a:t>
            </a:r>
            <a:r>
              <a:rPr dirty="0">
                <a:solidFill>
                  <a:srgbClr val="222A35"/>
                </a:solidFill>
                <a:latin typeface="宋体" pitchFamily="2" charset="-122"/>
                <a:ea typeface="宋体" pitchFamily="2" charset="-122"/>
                <a:sym typeface="+mn-ea"/>
              </a:rPr>
              <a:t>利用不同的</a:t>
            </a:r>
            <a:r>
              <a:rPr b="1" dirty="0">
                <a:solidFill>
                  <a:srgbClr val="222A35"/>
                </a:solidFill>
                <a:latin typeface="宋体" pitchFamily="2" charset="-122"/>
                <a:ea typeface="宋体" pitchFamily="2" charset="-122"/>
                <a:sym typeface="+mn-ea"/>
              </a:rPr>
              <a:t>示范设置</a:t>
            </a:r>
            <a:r>
              <a:rPr dirty="0">
                <a:solidFill>
                  <a:srgbClr val="222A35"/>
                </a:solidFill>
                <a:latin typeface="宋体" pitchFamily="2" charset="-122"/>
                <a:ea typeface="宋体" pitchFamily="2" charset="-122"/>
                <a:sym typeface="+mn-ea"/>
              </a:rPr>
              <a:t>来解构TR和TL，以反映它们各自的能力。</a:t>
            </a:r>
            <a:endParaRPr dirty="0">
              <a:solidFill>
                <a:srgbClr val="222A35"/>
              </a:solidFill>
              <a:latin typeface="宋体" pitchFamily="2" charset="-122"/>
              <a:ea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75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sp>
        <p:nvSpPr>
          <p:cNvPr id="4" name="文本框 3"/>
          <p:cNvSpPr txBox="1"/>
          <p:nvPr>
            <p:custDataLst>
              <p:tags r:id="rId4"/>
            </p:custDataLst>
          </p:nvPr>
        </p:nvSpPr>
        <p:spPr>
          <a:xfrm>
            <a:off x="5949950" y="2625725"/>
            <a:ext cx="6040755" cy="3726180"/>
          </a:xfrm>
          <a:prstGeom prst="rect">
            <a:avLst/>
          </a:prstGeom>
          <a:noFill/>
        </p:spPr>
        <p:txBody>
          <a:bodyPr wrap="square" rtlCol="0">
            <a:noAutofit/>
          </a:bodyPr>
          <a:p>
            <a:pPr lvl="1" indent="0" algn="l" fontAlgn="auto">
              <a:lnSpc>
                <a:spcPct val="150000"/>
              </a:lnSpc>
              <a:buFont typeface="Arial" panose="020B0704020202020204" pitchFamily="34" charset="0"/>
              <a:buNone/>
            </a:pPr>
            <a:r>
              <a:rPr sz="1400" b="1" dirty="0">
                <a:solidFill>
                  <a:srgbClr val="222A35"/>
                </a:solidFill>
                <a:latin typeface="宋体" pitchFamily="2" charset="-122"/>
                <a:ea typeface="宋体" pitchFamily="2" charset="-122"/>
                <a:sym typeface="+mn-ea"/>
              </a:rPr>
              <a:t>标准ICL设置：</a:t>
            </a:r>
            <a:r>
              <a:rPr sz="1400" dirty="0">
                <a:solidFill>
                  <a:srgbClr val="222A35"/>
                </a:solidFill>
                <a:latin typeface="宋体" pitchFamily="2" charset="-122"/>
                <a:ea typeface="宋体" pitchFamily="2" charset="-122"/>
                <a:sym typeface="+mn-ea"/>
              </a:rPr>
              <a:t>使用未修改的上下文示例，以评估模型在通常设置下的表现</a:t>
            </a:r>
            <a:r>
              <a:rPr lang="zh-CN" sz="1400" dirty="0">
                <a:solidFill>
                  <a:srgbClr val="222A35"/>
                </a:solidFill>
                <a:latin typeface="宋体" pitchFamily="2" charset="-122"/>
                <a:ea typeface="宋体" pitchFamily="2" charset="-122"/>
                <a:sym typeface="+mn-ea"/>
              </a:rPr>
              <a:t>，</a:t>
            </a:r>
            <a:r>
              <a:rPr lang="zh-CN" sz="1400" dirty="0">
                <a:solidFill>
                  <a:srgbClr val="222A35"/>
                </a:solidFill>
                <a:latin typeface="宋体" pitchFamily="2" charset="-122"/>
                <a:ea typeface="宋体" pitchFamily="2" charset="-122"/>
                <a:sym typeface="+mn-ea"/>
              </a:rPr>
              <a:t>保留</a:t>
            </a:r>
            <a:r>
              <a:rPr lang="zh-CN" sz="1400" dirty="0">
                <a:solidFill>
                  <a:srgbClr val="222A35"/>
                </a:solidFill>
                <a:latin typeface="宋体" pitchFamily="2" charset="-122"/>
                <a:ea typeface="宋体" pitchFamily="2" charset="-122"/>
                <a:sym typeface="+mn-ea"/>
              </a:rPr>
              <a:t>了TR和TL能力。</a:t>
            </a:r>
            <a:endParaRPr sz="1400" dirty="0">
              <a:solidFill>
                <a:srgbClr val="222A35"/>
              </a:solidFill>
              <a:latin typeface="宋体" pitchFamily="2" charset="-122"/>
              <a:ea typeface="宋体" pitchFamily="2" charset="-122"/>
              <a:sym typeface="+mn-ea"/>
            </a:endParaRPr>
          </a:p>
          <a:p>
            <a:pPr lvl="1" indent="0" algn="l" fontAlgn="auto">
              <a:lnSpc>
                <a:spcPct val="150000"/>
              </a:lnSpc>
              <a:buFont typeface="Arial" panose="020B0704020202020204" pitchFamily="34" charset="0"/>
              <a:buNone/>
            </a:pPr>
            <a:r>
              <a:rPr sz="1400" b="1" dirty="0">
                <a:solidFill>
                  <a:srgbClr val="222A35"/>
                </a:solidFill>
                <a:latin typeface="宋体" pitchFamily="2" charset="-122"/>
                <a:ea typeface="宋体" pitchFamily="2" charset="-122"/>
                <a:sym typeface="+mn-ea"/>
              </a:rPr>
              <a:t>TR能力验证</a:t>
            </a:r>
            <a:r>
              <a:rPr lang="zh-CN" sz="1400" b="1" dirty="0">
                <a:solidFill>
                  <a:srgbClr val="222A35"/>
                </a:solidFill>
                <a:latin typeface="宋体" pitchFamily="2" charset="-122"/>
                <a:ea typeface="宋体" pitchFamily="2" charset="-122"/>
                <a:sym typeface="+mn-ea"/>
              </a:rPr>
              <a:t>（</a:t>
            </a:r>
            <a:r>
              <a:rPr lang="en-US" altLang="zh-CN" sz="1400" b="1" dirty="0">
                <a:solidFill>
                  <a:srgbClr val="222A35"/>
                </a:solidFill>
                <a:latin typeface="宋体" pitchFamily="2" charset="-122"/>
                <a:ea typeface="宋体" pitchFamily="2" charset="-122"/>
                <a:sym typeface="+mn-ea"/>
              </a:rPr>
              <a:t>Mismatch</a:t>
            </a:r>
            <a:r>
              <a:rPr lang="zh-CN" sz="1400" b="1" dirty="0">
                <a:solidFill>
                  <a:srgbClr val="222A35"/>
                </a:solidFill>
                <a:latin typeface="宋体" pitchFamily="2" charset="-122"/>
                <a:ea typeface="宋体" pitchFamily="2" charset="-122"/>
                <a:sym typeface="+mn-ea"/>
              </a:rPr>
              <a:t>）</a:t>
            </a:r>
            <a:r>
              <a:rPr sz="1400" b="1" dirty="0">
                <a:solidFill>
                  <a:srgbClr val="222A35"/>
                </a:solidFill>
                <a:latin typeface="宋体" pitchFamily="2" charset="-122"/>
                <a:ea typeface="宋体" pitchFamily="2" charset="-122"/>
                <a:sym typeface="+mn-ea"/>
              </a:rPr>
              <a:t>：通过错配答案，检验模型是否能够在答案被扰动的情况下，依然依赖于任务的</a:t>
            </a:r>
            <a:r>
              <a:rPr sz="1400" b="1" dirty="0">
                <a:solidFill>
                  <a:srgbClr val="222A35"/>
                </a:solidFill>
                <a:latin typeface="宋体" pitchFamily="2" charset="-122"/>
                <a:ea typeface="宋体" pitchFamily="2" charset="-122"/>
                <a:sym typeface="+mn-ea"/>
              </a:rPr>
              <a:t>基本格式和结构进行推理。</a:t>
            </a:r>
            <a:r>
              <a:rPr lang="zh-CN" sz="1400" dirty="0">
                <a:solidFill>
                  <a:srgbClr val="222A35"/>
                </a:solidFill>
                <a:latin typeface="宋体" pitchFamily="2" charset="-122"/>
                <a:ea typeface="宋体" pitchFamily="2" charset="-122"/>
                <a:sym typeface="+mn-ea"/>
              </a:rPr>
              <a:t>其中示例中的答案被随机替换50%正确和50%不正确的答案</a:t>
            </a:r>
            <a:r>
              <a:rPr sz="1400" dirty="0">
                <a:solidFill>
                  <a:srgbClr val="222A35"/>
                </a:solidFill>
                <a:latin typeface="宋体" pitchFamily="2" charset="-122"/>
                <a:ea typeface="宋体" pitchFamily="2" charset="-122"/>
                <a:sym typeface="+mn-ea"/>
              </a:rPr>
              <a:t>。</a:t>
            </a:r>
            <a:endParaRPr sz="1400" dirty="0">
              <a:solidFill>
                <a:srgbClr val="222A35"/>
              </a:solidFill>
              <a:latin typeface="宋体" pitchFamily="2" charset="-122"/>
              <a:ea typeface="宋体" pitchFamily="2" charset="-122"/>
              <a:sym typeface="+mn-ea"/>
            </a:endParaRPr>
          </a:p>
          <a:p>
            <a:pPr lvl="1" indent="0" algn="l" fontAlgn="auto">
              <a:lnSpc>
                <a:spcPct val="150000"/>
              </a:lnSpc>
              <a:buFont typeface="Arial" panose="020B0704020202020204" pitchFamily="34" charset="0"/>
              <a:buNone/>
            </a:pPr>
            <a:r>
              <a:rPr sz="1400" b="1" dirty="0">
                <a:solidFill>
                  <a:srgbClr val="222A35"/>
                </a:solidFill>
                <a:latin typeface="宋体" pitchFamily="2" charset="-122"/>
                <a:ea typeface="宋体" pitchFamily="2" charset="-122"/>
                <a:sym typeface="+mn-ea"/>
              </a:rPr>
              <a:t>TL</a:t>
            </a:r>
            <a:r>
              <a:rPr sz="1400" b="1" dirty="0">
                <a:solidFill>
                  <a:srgbClr val="222A35"/>
                </a:solidFill>
                <a:latin typeface="宋体" pitchFamily="2" charset="-122"/>
                <a:ea typeface="宋体" pitchFamily="2" charset="-122"/>
                <a:sym typeface="+mn-ea"/>
              </a:rPr>
              <a:t>能力验证</a:t>
            </a:r>
            <a:r>
              <a:rPr lang="zh-CN" sz="1400" b="1" dirty="0">
                <a:solidFill>
                  <a:srgbClr val="222A35"/>
                </a:solidFill>
                <a:latin typeface="宋体" pitchFamily="2" charset="-122"/>
                <a:ea typeface="宋体" pitchFamily="2" charset="-122"/>
                <a:sym typeface="+mn-ea"/>
              </a:rPr>
              <a:t>（New-Mapping）</a:t>
            </a:r>
            <a:r>
              <a:rPr sz="1400" b="1" dirty="0">
                <a:solidFill>
                  <a:srgbClr val="222A35"/>
                </a:solidFill>
                <a:latin typeface="宋体" pitchFamily="2" charset="-122"/>
                <a:ea typeface="宋体" pitchFamily="2" charset="-122"/>
                <a:sym typeface="+mn-ea"/>
              </a:rPr>
              <a:t>：新映射实验测试模型是否能够适应和处理任务中的映射关系变化，并从中学习到正确的模式</a:t>
            </a:r>
            <a:r>
              <a:rPr lang="zh-CN" sz="1400" b="1" dirty="0">
                <a:solidFill>
                  <a:srgbClr val="222A35"/>
                </a:solidFill>
                <a:latin typeface="宋体" pitchFamily="2" charset="-122"/>
                <a:ea typeface="宋体" pitchFamily="2" charset="-122"/>
                <a:sym typeface="+mn-ea"/>
              </a:rPr>
              <a:t>。</a:t>
            </a:r>
            <a:r>
              <a:rPr sz="1400" dirty="0">
                <a:solidFill>
                  <a:srgbClr val="222A35"/>
                </a:solidFill>
                <a:latin typeface="宋体" pitchFamily="2" charset="-122"/>
                <a:ea typeface="宋体" pitchFamily="2" charset="-122"/>
                <a:sym typeface="+mn-ea"/>
              </a:rPr>
              <a:t>答案的映射关系被替换成其他词汇，比如将“是”和“否”替换成“</a:t>
            </a:r>
            <a:r>
              <a:rPr lang="zh-CN" sz="1400" dirty="0">
                <a:solidFill>
                  <a:srgbClr val="222A35"/>
                </a:solidFill>
                <a:latin typeface="宋体" pitchFamily="2" charset="-122"/>
                <a:ea typeface="宋体" pitchFamily="2" charset="-122"/>
                <a:sym typeface="+mn-ea"/>
              </a:rPr>
              <a:t>老虎</a:t>
            </a:r>
            <a:r>
              <a:rPr sz="1400" dirty="0">
                <a:solidFill>
                  <a:srgbClr val="222A35"/>
                </a:solidFill>
                <a:latin typeface="宋体" pitchFamily="2" charset="-122"/>
                <a:ea typeface="宋体" pitchFamily="2" charset="-122"/>
                <a:sym typeface="+mn-ea"/>
              </a:rPr>
              <a:t>”和“</a:t>
            </a:r>
            <a:r>
              <a:rPr lang="zh-CN" sz="1400" dirty="0">
                <a:solidFill>
                  <a:srgbClr val="222A35"/>
                </a:solidFill>
                <a:latin typeface="宋体" pitchFamily="2" charset="-122"/>
                <a:ea typeface="宋体" pitchFamily="2" charset="-122"/>
                <a:sym typeface="+mn-ea"/>
              </a:rPr>
              <a:t>狮子</a:t>
            </a:r>
            <a:r>
              <a:rPr sz="1400" dirty="0">
                <a:solidFill>
                  <a:srgbClr val="222A35"/>
                </a:solidFill>
                <a:latin typeface="宋体" pitchFamily="2" charset="-122"/>
                <a:ea typeface="宋体" pitchFamily="2" charset="-122"/>
                <a:sym typeface="+mn-ea"/>
              </a:rPr>
              <a:t>”或其他不相关的词汇。这种替换改变了答案的类型和类别。</a:t>
            </a:r>
            <a:endParaRPr sz="1400" dirty="0">
              <a:solidFill>
                <a:srgbClr val="222A35"/>
              </a:solidFill>
              <a:latin typeface="宋体" pitchFamily="2" charset="-122"/>
              <a:ea typeface="宋体" pitchFamily="2" charset="-122"/>
              <a:sym typeface="+mn-ea"/>
            </a:endParaRPr>
          </a:p>
          <a:p>
            <a:pPr lvl="1" indent="0" algn="l" fontAlgn="auto">
              <a:lnSpc>
                <a:spcPct val="150000"/>
              </a:lnSpc>
              <a:buFont typeface="Arial" panose="020B0704020202020204" pitchFamily="34" charset="0"/>
              <a:buNone/>
            </a:pPr>
            <a:r>
              <a:rPr sz="1400" b="1" dirty="0">
                <a:solidFill>
                  <a:srgbClr val="222A35"/>
                </a:solidFill>
                <a:latin typeface="宋体" pitchFamily="2" charset="-122"/>
                <a:ea typeface="宋体" pitchFamily="2" charset="-122"/>
                <a:sym typeface="+mn-ea"/>
              </a:rPr>
              <a:t>任务识别的准确性显著高于任务学习，并且与标准的ICL结果相当。</a:t>
            </a:r>
            <a:endParaRPr sz="1400" dirty="0">
              <a:solidFill>
                <a:srgbClr val="222A35"/>
              </a:solidFill>
              <a:latin typeface="宋体" pitchFamily="2" charset="-122"/>
              <a:ea typeface="宋体" pitchFamily="2" charset="-122"/>
              <a:sym typeface="+mn-ea"/>
            </a:endParaRPr>
          </a:p>
        </p:txBody>
      </p:sp>
      <p:pic>
        <p:nvPicPr>
          <p:cNvPr id="2" name="图片 1"/>
          <p:cNvPicPr>
            <a:picLocks noChangeAspect="1"/>
          </p:cNvPicPr>
          <p:nvPr>
            <p:custDataLst>
              <p:tags r:id="rId5"/>
            </p:custDataLst>
          </p:nvPr>
        </p:nvPicPr>
        <p:blipFill>
          <a:blip r:embed="rId6"/>
          <a:stretch>
            <a:fillRect/>
          </a:stretch>
        </p:blipFill>
        <p:spPr>
          <a:xfrm>
            <a:off x="448310" y="2440305"/>
            <a:ext cx="6018530" cy="4070350"/>
          </a:xfrm>
          <a:prstGeom prst="rect">
            <a:avLst/>
          </a:prstGeom>
        </p:spPr>
      </p:pic>
    </p:spTree>
    <p:custDataLst>
      <p:tags r:id="rId7"/>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08430"/>
            <a:ext cx="10953115" cy="1725930"/>
          </a:xfrm>
          <a:prstGeom prst="rect">
            <a:avLst/>
          </a:prstGeom>
          <a:noFill/>
        </p:spPr>
        <p:txBody>
          <a:bodyPr wrap="square" rtlCol="0">
            <a:noAutofit/>
          </a:bodyPr>
          <a:p>
            <a:pPr marL="0" lvl="1" indent="0"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结论</a:t>
            </a:r>
            <a:r>
              <a:rPr lang="en-US" altLang="zh-CN" b="1" dirty="0">
                <a:solidFill>
                  <a:srgbClr val="222A35"/>
                </a:solidFill>
                <a:latin typeface="宋体" pitchFamily="2" charset="-122"/>
                <a:ea typeface="宋体" pitchFamily="2" charset="-122"/>
                <a:cs typeface="宋体" pitchFamily="2" charset="-122"/>
                <a:sym typeface="+mn-ea"/>
              </a:rPr>
              <a:t>2</a:t>
            </a:r>
            <a:r>
              <a:rPr lang="zh-CN" altLang="en-US" b="1" dirty="0">
                <a:solidFill>
                  <a:srgbClr val="222A35"/>
                </a:solidFill>
                <a:latin typeface="宋体" pitchFamily="2" charset="-122"/>
                <a:ea typeface="宋体" pitchFamily="2" charset="-122"/>
                <a:cs typeface="宋体" pitchFamily="2" charset="-122"/>
                <a:sym typeface="+mn-ea"/>
              </a:rPr>
              <a:t>：模型会</a:t>
            </a:r>
            <a:r>
              <a:rPr lang="zh-CN" altLang="en-US" b="1" dirty="0">
                <a:solidFill>
                  <a:srgbClr val="222A35"/>
                </a:solidFill>
                <a:latin typeface="宋体" pitchFamily="2" charset="-122"/>
                <a:ea typeface="宋体" pitchFamily="2" charset="-122"/>
                <a:cs typeface="宋体" pitchFamily="2" charset="-122"/>
                <a:sym typeface="+mn-ea"/>
              </a:rPr>
              <a:t>产生捷径推理</a:t>
            </a:r>
            <a:endParaRPr lang="zh-CN" altLang="en-US" b="1" dirty="0">
              <a:solidFill>
                <a:srgbClr val="222A35"/>
              </a:solidFill>
              <a:latin typeface="宋体" pitchFamily="2" charset="-122"/>
              <a:ea typeface="宋体" pitchFamily="2" charset="-122"/>
              <a:cs typeface="宋体" pitchFamily="2" charset="-122"/>
              <a:sym typeface="+mn-ea"/>
            </a:endParaRPr>
          </a:p>
          <a:p>
            <a:pPr marL="0" lvl="1" indent="457200"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实验表明，类似的示范并不总是能改善结果，有时甚至会损害结果。本文</a:t>
            </a:r>
            <a:r>
              <a:rPr lang="zh-CN" altLang="en-US" dirty="0">
                <a:solidFill>
                  <a:srgbClr val="222A35"/>
                </a:solidFill>
                <a:latin typeface="宋体" pitchFamily="2" charset="-122"/>
                <a:ea typeface="宋体" pitchFamily="2" charset="-122"/>
                <a:cs typeface="宋体" pitchFamily="2" charset="-122"/>
                <a:sym typeface="+mn-ea"/>
              </a:rPr>
              <a:t>认为，当示例中的问题与查询问题相似时，OF经常会直接从相似问题的示例中复制答案，而不是使用视觉信息，从而形成了一种捷径。</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120"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3" name="图片 2"/>
          <p:cNvPicPr>
            <a:picLocks noChangeAspect="1"/>
          </p:cNvPicPr>
          <p:nvPr>
            <p:custDataLst>
              <p:tags r:id="rId4"/>
            </p:custDataLst>
          </p:nvPr>
        </p:nvPicPr>
        <p:blipFill>
          <a:blip r:embed="rId5"/>
          <a:srcRect l="25415" r="50532" b="52822"/>
          <a:stretch>
            <a:fillRect/>
          </a:stretch>
        </p:blipFill>
        <p:spPr>
          <a:xfrm>
            <a:off x="7469505" y="2729865"/>
            <a:ext cx="3852545" cy="2231390"/>
          </a:xfrm>
          <a:prstGeom prst="rect">
            <a:avLst/>
          </a:prstGeom>
        </p:spPr>
      </p:pic>
      <p:pic>
        <p:nvPicPr>
          <p:cNvPr id="4" name="图片 3"/>
          <p:cNvPicPr>
            <a:picLocks noChangeAspect="1"/>
          </p:cNvPicPr>
          <p:nvPr>
            <p:custDataLst>
              <p:tags r:id="rId6"/>
            </p:custDataLst>
          </p:nvPr>
        </p:nvPicPr>
        <p:blipFill>
          <a:blip r:embed="rId7"/>
          <a:srcRect l="50911" t="3774" b="60389"/>
          <a:stretch>
            <a:fillRect/>
          </a:stretch>
        </p:blipFill>
        <p:spPr>
          <a:xfrm>
            <a:off x="655955" y="3236595"/>
            <a:ext cx="6407150" cy="1582420"/>
          </a:xfrm>
          <a:prstGeom prst="rect">
            <a:avLst/>
          </a:prstGeom>
        </p:spPr>
      </p:pic>
      <p:pic>
        <p:nvPicPr>
          <p:cNvPr id="8" name="图片 7"/>
          <p:cNvPicPr>
            <a:picLocks noChangeAspect="1"/>
          </p:cNvPicPr>
          <p:nvPr>
            <p:custDataLst>
              <p:tags r:id="rId8"/>
            </p:custDataLst>
          </p:nvPr>
        </p:nvPicPr>
        <p:blipFill>
          <a:blip r:embed="rId7"/>
          <a:srcRect l="1875" t="2165" r="63894" b="90445"/>
          <a:stretch>
            <a:fillRect/>
          </a:stretch>
        </p:blipFill>
        <p:spPr>
          <a:xfrm>
            <a:off x="701675" y="3166110"/>
            <a:ext cx="4222750" cy="308610"/>
          </a:xfrm>
          <a:prstGeom prst="rect">
            <a:avLst/>
          </a:prstGeom>
        </p:spPr>
      </p:pic>
      <p:sp>
        <p:nvSpPr>
          <p:cNvPr id="9" name="文本框 8"/>
          <p:cNvSpPr txBox="1"/>
          <p:nvPr>
            <p:custDataLst>
              <p:tags r:id="rId9"/>
            </p:custDataLst>
          </p:nvPr>
        </p:nvSpPr>
        <p:spPr>
          <a:xfrm>
            <a:off x="469265" y="4855210"/>
            <a:ext cx="10953115" cy="1558290"/>
          </a:xfrm>
          <a:prstGeom prst="rect">
            <a:avLst/>
          </a:prstGeom>
          <a:noFill/>
        </p:spPr>
        <p:txBody>
          <a:bodyPr wrap="square" rtlCol="0">
            <a:noAutofit/>
          </a:bodyPr>
          <a:p>
            <a:pPr marL="0" lvl="1" indent="0" fontAlgn="auto">
              <a:lnSpc>
                <a:spcPct val="150000"/>
              </a:lnSpc>
              <a:buFont typeface="Arial" panose="020B0704020202020204" pitchFamily="34" charset="0"/>
              <a:buNone/>
            </a:pPr>
            <a:r>
              <a:rPr lang="en-US" sz="1600">
                <a:latin typeface="宋体" pitchFamily="2" charset="-122"/>
                <a:ea typeface="宋体" pitchFamily="2" charset="-122"/>
                <a:cs typeface="宋体" pitchFamily="2" charset="-122"/>
                <a:sym typeface="+mn-ea"/>
              </a:rPr>
              <a:t>1</a:t>
            </a:r>
            <a:r>
              <a:rPr lang="zh-CN" altLang="en-US" sz="1600">
                <a:latin typeface="宋体" pitchFamily="2" charset="-122"/>
                <a:ea typeface="宋体" pitchFamily="2" charset="-122"/>
                <a:cs typeface="宋体" pitchFamily="2" charset="-122"/>
                <a:sym typeface="+mn-ea"/>
              </a:rPr>
              <a:t>、</a:t>
            </a:r>
            <a:r>
              <a:rPr sz="1600">
                <a:latin typeface="宋体" pitchFamily="2" charset="-122"/>
                <a:ea typeface="宋体" pitchFamily="2" charset="-122"/>
                <a:cs typeface="宋体" pitchFamily="2" charset="-122"/>
                <a:sym typeface="+mn-ea"/>
              </a:rPr>
              <a:t>在VQAv2上，使用相似问题（SQ）的示范表现不如随机采样的示范（RS）</a:t>
            </a:r>
            <a:endParaRPr sz="1600">
              <a:latin typeface="宋体" pitchFamily="2" charset="-122"/>
              <a:ea typeface="宋体" pitchFamily="2" charset="-122"/>
              <a:cs typeface="宋体" pitchFamily="2" charset="-122"/>
              <a:sym typeface="+mn-ea"/>
            </a:endParaRPr>
          </a:p>
          <a:p>
            <a:pPr marL="0" lvl="1" indent="0" fontAlgn="auto">
              <a:lnSpc>
                <a:spcPct val="150000"/>
              </a:lnSpc>
              <a:buFont typeface="Arial" panose="020B0704020202020204" pitchFamily="34" charset="0"/>
              <a:buNone/>
            </a:pPr>
            <a:r>
              <a:rPr lang="en-US" altLang="zh-CN" sz="1600" dirty="0">
                <a:solidFill>
                  <a:srgbClr val="222A35"/>
                </a:solidFill>
                <a:latin typeface="宋体" pitchFamily="2" charset="-122"/>
                <a:ea typeface="宋体" pitchFamily="2" charset="-122"/>
                <a:cs typeface="宋体" pitchFamily="2" charset="-122"/>
                <a:sym typeface="+mn-ea"/>
              </a:rPr>
              <a:t>2</a:t>
            </a:r>
            <a:r>
              <a:rPr lang="zh-CN" altLang="en-US" sz="1600" dirty="0">
                <a:solidFill>
                  <a:srgbClr val="222A35"/>
                </a:solidFill>
                <a:latin typeface="宋体" pitchFamily="2" charset="-122"/>
                <a:ea typeface="宋体" pitchFamily="2" charset="-122"/>
                <a:cs typeface="宋体" pitchFamily="2" charset="-122"/>
                <a:sym typeface="+mn-ea"/>
              </a:rPr>
              <a:t>、如</a:t>
            </a:r>
            <a:r>
              <a:rPr sz="1600">
                <a:latin typeface="宋体" pitchFamily="2" charset="-122"/>
                <a:ea typeface="宋体" pitchFamily="2" charset="-122"/>
                <a:cs typeface="宋体" pitchFamily="2" charset="-122"/>
                <a:sym typeface="+mn-ea"/>
              </a:rPr>
              <a:t>图，当被问及床单图案时，SQ错误地返回了示例中与查询问题相似的问题的答案“鳄鱼和熊”，尽管它与查询图像不匹配。</a:t>
            </a:r>
            <a:endParaRPr sz="1600">
              <a:latin typeface="宋体" pitchFamily="2" charset="-122"/>
              <a:ea typeface="宋体" pitchFamily="2" charset="-122"/>
              <a:cs typeface="宋体" pitchFamily="2" charset="-122"/>
              <a:sym typeface="+mn-ea"/>
            </a:endParaRPr>
          </a:p>
          <a:p>
            <a:pPr marL="0" lvl="1" indent="0" fontAlgn="auto">
              <a:lnSpc>
                <a:spcPct val="150000"/>
              </a:lnSpc>
              <a:buFont typeface="Arial" panose="020B0704020202020204" pitchFamily="34" charset="0"/>
              <a:buNone/>
            </a:pPr>
            <a:r>
              <a:rPr lang="zh-CN" altLang="en-US" sz="1600" dirty="0">
                <a:solidFill>
                  <a:srgbClr val="222A35"/>
                </a:solidFill>
                <a:latin typeface="宋体" pitchFamily="2" charset="-122"/>
                <a:ea typeface="宋体" pitchFamily="2" charset="-122"/>
                <a:cs typeface="宋体" pitchFamily="2" charset="-122"/>
                <a:sym typeface="+mn-ea"/>
              </a:rPr>
              <a:t>这种捷径效应在NLP和图像标注中普遍存在，其影响超出了LLMs和LVLMs的各种任务。</a:t>
            </a:r>
            <a:endParaRPr lang="zh-CN" altLang="en-US" sz="1600" dirty="0">
              <a:solidFill>
                <a:srgbClr val="222A35"/>
              </a:solidFill>
              <a:latin typeface="宋体" pitchFamily="2" charset="-122"/>
              <a:ea typeface="宋体" pitchFamily="2" charset="-122"/>
              <a:cs typeface="宋体" pitchFamily="2" charset="-122"/>
              <a:sym typeface="+mn-ea"/>
            </a:endParaRPr>
          </a:p>
          <a:p>
            <a:pPr marL="0" lvl="1" indent="0" fontAlgn="auto">
              <a:lnSpc>
                <a:spcPct val="150000"/>
              </a:lnSpc>
              <a:buFont typeface="Arial" panose="020B0704020202020204" pitchFamily="34" charset="0"/>
              <a:buNone/>
            </a:pPr>
            <a:r>
              <a:rPr lang="zh-CN" altLang="en-US" sz="1600" dirty="0">
                <a:solidFill>
                  <a:srgbClr val="222A35"/>
                </a:solidFill>
                <a:latin typeface="宋体" pitchFamily="2" charset="-122"/>
                <a:ea typeface="宋体" pitchFamily="2" charset="-122"/>
                <a:cs typeface="宋体" pitchFamily="2" charset="-122"/>
                <a:sym typeface="+mn-ea"/>
              </a:rPr>
              <a:t>一个可能的原因是这些模型的任务学习能力有限，受到偏见的影响，而不是从示例中真正学习。</a:t>
            </a:r>
            <a:endParaRPr lang="zh-CN" altLang="en-US" sz="1600" dirty="0">
              <a:solidFill>
                <a:srgbClr val="222A35"/>
              </a:solidFill>
              <a:latin typeface="宋体" pitchFamily="2" charset="-122"/>
              <a:ea typeface="宋体" pitchFamily="2" charset="-122"/>
              <a:cs typeface="宋体" pitchFamily="2" charset="-122"/>
              <a:sym typeface="+mn-ea"/>
            </a:endParaRPr>
          </a:p>
        </p:txBody>
      </p:sp>
    </p:spTree>
    <p:custDataLst>
      <p:tags r:id="rId10"/>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08430"/>
            <a:ext cx="11216640" cy="1915795"/>
          </a:xfrm>
          <a:prstGeom prst="rect">
            <a:avLst/>
          </a:prstGeom>
          <a:noFill/>
        </p:spPr>
        <p:txBody>
          <a:bodyPr wrap="square" rtlCol="0">
            <a:noAutofit/>
          </a:bodyPr>
          <a:p>
            <a:pPr marL="285750" indent="-285750" fontAlgn="auto">
              <a:lnSpc>
                <a:spcPct val="150000"/>
              </a:lnSpc>
              <a:buFont typeface="Wingdings" panose="05000000000000000000" charset="0"/>
              <a:buChar char=""/>
            </a:pPr>
            <a:r>
              <a:rPr lang="zh-CN" altLang="en-US" b="1" dirty="0">
                <a:solidFill>
                  <a:srgbClr val="222A35"/>
                </a:solidFill>
                <a:latin typeface="宋体" pitchFamily="2" charset="-122"/>
                <a:ea typeface="宋体" pitchFamily="2" charset="-122"/>
                <a:cs typeface="宋体" pitchFamily="2" charset="-122"/>
                <a:sym typeface="+mn-ea"/>
              </a:rPr>
              <a:t>实验结果和分析</a:t>
            </a:r>
            <a:r>
              <a:rPr lang="zh-CN" altLang="en-US" b="1" dirty="0">
                <a:solidFill>
                  <a:srgbClr val="222A35"/>
                </a:solidFill>
                <a:latin typeface="宋体" pitchFamily="2" charset="-122"/>
                <a:ea typeface="宋体" pitchFamily="2" charset="-122"/>
                <a:cs typeface="宋体" pitchFamily="2" charset="-122"/>
                <a:sym typeface="+mn-ea"/>
              </a:rPr>
              <a:t>：</a:t>
            </a:r>
            <a:endParaRPr lang="zh-CN" altLang="en-US" b="1" dirty="0">
              <a:solidFill>
                <a:srgbClr val="222A35"/>
              </a:solidFill>
              <a:latin typeface="宋体" pitchFamily="2" charset="-122"/>
              <a:ea typeface="宋体" pitchFamily="2" charset="-122"/>
              <a:cs typeface="宋体" pitchFamily="2" charset="-122"/>
              <a:sym typeface="+mn-ea"/>
            </a:endParaRPr>
          </a:p>
          <a:p>
            <a:pPr marL="385445" lvl="1" indent="0" fontAlgn="auto">
              <a:lnSpc>
                <a:spcPct val="150000"/>
              </a:lnSpc>
              <a:buFont typeface="Arial" panose="020B0704020202020204" pitchFamily="34" charset="0"/>
              <a:buNone/>
            </a:pPr>
            <a:r>
              <a:rPr lang="zh-CN" altLang="en-US" sz="1600" b="1" dirty="0">
                <a:solidFill>
                  <a:srgbClr val="222A35"/>
                </a:solidFill>
                <a:latin typeface="宋体" pitchFamily="2" charset="-122"/>
                <a:ea typeface="宋体" pitchFamily="2" charset="-122"/>
                <a:cs typeface="宋体" pitchFamily="2" charset="-122"/>
                <a:sym typeface="+mn-ea"/>
              </a:rPr>
              <a:t>结论</a:t>
            </a:r>
            <a:r>
              <a:rPr lang="en-US" altLang="zh-CN" sz="1600" b="1" dirty="0">
                <a:solidFill>
                  <a:srgbClr val="222A35"/>
                </a:solidFill>
                <a:latin typeface="宋体" pitchFamily="2" charset="-122"/>
                <a:ea typeface="宋体" pitchFamily="2" charset="-122"/>
                <a:cs typeface="宋体" pitchFamily="2" charset="-122"/>
                <a:sym typeface="+mn-ea"/>
              </a:rPr>
              <a:t>3</a:t>
            </a:r>
            <a:r>
              <a:rPr lang="zh-CN" altLang="en-US" sz="1600" b="1" dirty="0">
                <a:solidFill>
                  <a:srgbClr val="222A35"/>
                </a:solidFill>
                <a:latin typeface="宋体" pitchFamily="2" charset="-122"/>
                <a:ea typeface="宋体" pitchFamily="2" charset="-122"/>
                <a:cs typeface="宋体" pitchFamily="2" charset="-122"/>
                <a:sym typeface="+mn-ea"/>
              </a:rPr>
              <a:t>：图像和语言解码器不完全兼容。</a:t>
            </a:r>
            <a:endParaRPr lang="zh-CN" altLang="en-US" sz="1600" b="1" dirty="0">
              <a:solidFill>
                <a:srgbClr val="222A35"/>
              </a:solidFill>
              <a:latin typeface="宋体" pitchFamily="2" charset="-122"/>
              <a:ea typeface="宋体" pitchFamily="2" charset="-122"/>
              <a:cs typeface="宋体" pitchFamily="2" charset="-122"/>
              <a:sym typeface="+mn-ea"/>
            </a:endParaRPr>
          </a:p>
          <a:p>
            <a:pPr marL="360045" lvl="1" indent="0" fontAlgn="auto">
              <a:lnSpc>
                <a:spcPct val="150000"/>
              </a:lnSpc>
              <a:buFont typeface="Arial" panose="020B0704020202020204" pitchFamily="34" charset="0"/>
              <a:buNone/>
            </a:pPr>
            <a:r>
              <a:rPr lang="zh-CN" altLang="en-US" sz="1600" b="1" dirty="0">
                <a:solidFill>
                  <a:srgbClr val="222A35"/>
                </a:solidFill>
                <a:latin typeface="宋体" pitchFamily="2" charset="-122"/>
                <a:ea typeface="宋体" pitchFamily="2" charset="-122"/>
                <a:cs typeface="宋体" pitchFamily="2" charset="-122"/>
                <a:sym typeface="+mn-ea"/>
              </a:rPr>
              <a:t>从两个方面进行证明：</a:t>
            </a:r>
            <a:endParaRPr lang="zh-CN" altLang="en-US" sz="1600" b="1" dirty="0">
              <a:solidFill>
                <a:srgbClr val="222A35"/>
              </a:solidFill>
              <a:latin typeface="宋体" pitchFamily="2" charset="-122"/>
              <a:ea typeface="宋体" pitchFamily="2" charset="-122"/>
              <a:cs typeface="宋体" pitchFamily="2" charset="-122"/>
              <a:sym typeface="+mn-ea"/>
            </a:endParaRPr>
          </a:p>
          <a:p>
            <a:pPr marL="360045" lvl="1" indent="0" fontAlgn="auto">
              <a:lnSpc>
                <a:spcPct val="150000"/>
              </a:lnSpc>
              <a:buFont typeface="Arial" panose="020B0704020202020204" pitchFamily="34" charset="0"/>
              <a:buNone/>
            </a:pPr>
            <a:r>
              <a:rPr lang="en-US" altLang="zh-CN" sz="1600" b="1" dirty="0">
                <a:solidFill>
                  <a:srgbClr val="222A35"/>
                </a:solidFill>
                <a:latin typeface="宋体" pitchFamily="2" charset="-122"/>
                <a:ea typeface="宋体" pitchFamily="2" charset="-122"/>
                <a:cs typeface="宋体" pitchFamily="2" charset="-122"/>
                <a:sym typeface="+mn-ea"/>
              </a:rPr>
              <a:t>1)</a:t>
            </a:r>
            <a:r>
              <a:rPr lang="zh-CN" altLang="en-US" sz="1600" b="1" dirty="0">
                <a:solidFill>
                  <a:srgbClr val="222A35"/>
                </a:solidFill>
                <a:latin typeface="宋体" pitchFamily="2" charset="-122"/>
                <a:ea typeface="宋体" pitchFamily="2" charset="-122"/>
                <a:cs typeface="宋体" pitchFamily="2" charset="-122"/>
                <a:sym typeface="+mn-ea"/>
              </a:rPr>
              <a:t>OF对文本质量表现出高度敏感，文本输入质量下降会导致性能显著下降。</a:t>
            </a:r>
            <a:endParaRPr lang="zh-CN" altLang="en-US" sz="1600" b="1" dirty="0">
              <a:solidFill>
                <a:srgbClr val="222A35"/>
              </a:solidFill>
              <a:latin typeface="宋体" pitchFamily="2" charset="-122"/>
              <a:ea typeface="宋体" pitchFamily="2" charset="-122"/>
              <a:cs typeface="宋体" pitchFamily="2" charset="-122"/>
              <a:sym typeface="+mn-ea"/>
            </a:endParaRPr>
          </a:p>
          <a:p>
            <a:pPr marL="360045" lvl="1" indent="0" fontAlgn="auto">
              <a:lnSpc>
                <a:spcPct val="150000"/>
              </a:lnSpc>
              <a:buFont typeface="Arial" panose="020B0704020202020204" pitchFamily="34" charset="0"/>
              <a:buNone/>
            </a:pPr>
            <a:r>
              <a:rPr lang="zh-CN" altLang="en-US" sz="1400" dirty="0">
                <a:solidFill>
                  <a:srgbClr val="222A35"/>
                </a:solidFill>
                <a:latin typeface="宋体" pitchFamily="2" charset="-122"/>
                <a:ea typeface="宋体" pitchFamily="2" charset="-122"/>
                <a:cs typeface="宋体" pitchFamily="2" charset="-122"/>
                <a:sym typeface="+mn-ea"/>
              </a:rPr>
              <a:t>从图6中可以看到，</a:t>
            </a:r>
            <a:r>
              <a:rPr lang="zh-CN" altLang="en-US" sz="1400" b="1" dirty="0">
                <a:solidFill>
                  <a:srgbClr val="222A35"/>
                </a:solidFill>
                <a:latin typeface="宋体" pitchFamily="2" charset="-122"/>
                <a:ea typeface="宋体" pitchFamily="2" charset="-122"/>
                <a:cs typeface="宋体" pitchFamily="2" charset="-122"/>
                <a:sym typeface="+mn-ea"/>
              </a:rPr>
              <a:t>用噪声文本替换文本比用模糊图像替换图像导致了更大的性能下降。</a:t>
            </a:r>
            <a:r>
              <a:rPr lang="zh-CN" altLang="en-US" sz="1400" dirty="0">
                <a:solidFill>
                  <a:srgbClr val="222A35"/>
                </a:solidFill>
                <a:latin typeface="宋体" pitchFamily="2" charset="-122"/>
                <a:ea typeface="宋体" pitchFamily="2" charset="-122"/>
                <a:cs typeface="宋体" pitchFamily="2" charset="-122"/>
                <a:sym typeface="+mn-ea"/>
              </a:rPr>
              <a:t>这些发现验证了语言任务识别比视觉任务识别更重要，可能是由于在OF中语言模块相比视觉模块具有更强的能力和规模</a:t>
            </a:r>
            <a:endParaRPr lang="zh-CN" altLang="en-US" sz="1400"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120"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2" name="图片 1"/>
          <p:cNvPicPr>
            <a:picLocks noChangeAspect="1"/>
          </p:cNvPicPr>
          <p:nvPr/>
        </p:nvPicPr>
        <p:blipFill>
          <a:blip r:embed="rId4"/>
          <a:stretch>
            <a:fillRect/>
          </a:stretch>
        </p:blipFill>
        <p:spPr>
          <a:xfrm>
            <a:off x="6615430" y="3689350"/>
            <a:ext cx="4892675" cy="2465705"/>
          </a:xfrm>
          <a:prstGeom prst="rect">
            <a:avLst/>
          </a:prstGeom>
        </p:spPr>
      </p:pic>
      <p:sp>
        <p:nvSpPr>
          <p:cNvPr id="4" name="文本框 3"/>
          <p:cNvSpPr txBox="1"/>
          <p:nvPr/>
        </p:nvSpPr>
        <p:spPr>
          <a:xfrm>
            <a:off x="450850" y="3745865"/>
            <a:ext cx="5952490" cy="2526665"/>
          </a:xfrm>
          <a:prstGeom prst="rect">
            <a:avLst/>
          </a:prstGeom>
          <a:noFill/>
        </p:spPr>
        <p:txBody>
          <a:bodyPr wrap="square" rtlCol="0" anchor="t">
            <a:noAutofit/>
          </a:bodyPr>
          <a:p>
            <a:pPr lvl="1" indent="0" fontAlgn="auto">
              <a:lnSpc>
                <a:spcPct val="150000"/>
              </a:lnSpc>
              <a:buFont typeface="Arial" panose="020B0704020202020204" pitchFamily="34" charset="0"/>
              <a:buNone/>
            </a:pPr>
            <a:r>
              <a:rPr lang="en-US" altLang="zh-CN" sz="1600" b="1" dirty="0">
                <a:solidFill>
                  <a:srgbClr val="222A35"/>
                </a:solidFill>
                <a:latin typeface="宋体" pitchFamily="2" charset="-122"/>
                <a:ea typeface="宋体" pitchFamily="2" charset="-122"/>
                <a:cs typeface="宋体" pitchFamily="2" charset="-122"/>
                <a:sym typeface="+mn-ea"/>
              </a:rPr>
              <a:t>2)</a:t>
            </a:r>
            <a:r>
              <a:rPr lang="zh-CN" altLang="en-US" sz="1600" b="1" dirty="0">
                <a:solidFill>
                  <a:srgbClr val="222A35"/>
                </a:solidFill>
                <a:latin typeface="宋体" pitchFamily="2" charset="-122"/>
                <a:ea typeface="宋体" pitchFamily="2" charset="-122"/>
                <a:cs typeface="宋体" pitchFamily="2" charset="-122"/>
                <a:sym typeface="+mn-ea"/>
              </a:rPr>
              <a:t>本文发现一些在解决问答（QA）问题时有效的策略在Open-Flamingo（OF）中失去了效果。</a:t>
            </a:r>
            <a:endParaRPr lang="zh-CN" altLang="en-US" sz="1600"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zh-CN" altLang="en-US" sz="1400" dirty="0">
                <a:solidFill>
                  <a:srgbClr val="222A35"/>
                </a:solidFill>
                <a:latin typeface="宋体" pitchFamily="2" charset="-122"/>
                <a:ea typeface="宋体" pitchFamily="2" charset="-122"/>
                <a:cs typeface="宋体" pitchFamily="2" charset="-122"/>
                <a:sym typeface="+mn-ea"/>
              </a:rPr>
              <a:t>例如，</a:t>
            </a:r>
            <a:r>
              <a:rPr lang="zh-CN" altLang="en-US" sz="1400" b="1" dirty="0">
                <a:solidFill>
                  <a:srgbClr val="222A35"/>
                </a:solidFill>
                <a:latin typeface="宋体" pitchFamily="2" charset="-122"/>
                <a:ea typeface="宋体" pitchFamily="2" charset="-122"/>
                <a:cs typeface="宋体" pitchFamily="2" charset="-122"/>
                <a:sym typeface="+mn-ea"/>
              </a:rPr>
              <a:t>将问答对重新表述为陈述句以更好地适应预训练语言模型，以及改变示范的顺序</a:t>
            </a:r>
            <a:r>
              <a:rPr lang="zh-CN" altLang="en-US" sz="1400" dirty="0">
                <a:solidFill>
                  <a:srgbClr val="222A35"/>
                </a:solidFill>
                <a:latin typeface="宋体" pitchFamily="2" charset="-122"/>
                <a:ea typeface="宋体" pitchFamily="2" charset="-122"/>
                <a:cs typeface="宋体" pitchFamily="2" charset="-122"/>
                <a:sym typeface="+mn-ea"/>
              </a:rPr>
              <a:t>，这些在NLP中已知可以提高性能的策略，在LVLM中并未产生相同的效果。</a:t>
            </a:r>
            <a:endParaRPr lang="zh-CN" altLang="en-US" sz="1400"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zh-CN" altLang="en-US" sz="1400" b="1" dirty="0">
                <a:solidFill>
                  <a:srgbClr val="222A35"/>
                </a:solidFill>
                <a:latin typeface="宋体" pitchFamily="2" charset="-122"/>
                <a:ea typeface="宋体" pitchFamily="2" charset="-122"/>
                <a:cs typeface="宋体" pitchFamily="2" charset="-122"/>
                <a:sym typeface="+mn-ea"/>
              </a:rPr>
              <a:t>文章认为主要原因是视觉和语言模块没有很好地对齐，即在视觉语言对齐微调后，原始LLM的语言推理能力并没有完全继承到VLM中。</a:t>
            </a:r>
            <a:endParaRPr lang="zh-CN" altLang="en-US" sz="1400" b="1" dirty="0">
              <a:solidFill>
                <a:srgbClr val="222A35"/>
              </a:solidFill>
              <a:latin typeface="宋体" pitchFamily="2" charset="-122"/>
              <a:ea typeface="宋体" pitchFamily="2" charset="-122"/>
              <a:cs typeface="宋体" pitchFamily="2" charset="-122"/>
              <a:sym typeface="+mn-ea"/>
            </a:endParaRPr>
          </a:p>
        </p:txBody>
      </p:sp>
    </p:spTree>
    <p:custDataLst>
      <p:tags r:id="rId5"/>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93520"/>
            <a:ext cx="10838180" cy="4744720"/>
          </a:xfrm>
          <a:prstGeom prst="rect">
            <a:avLst/>
          </a:prstGeom>
          <a:noFill/>
        </p:spPr>
        <p:txBody>
          <a:bodyPr wrap="square" rtlCol="0">
            <a:noAutofit/>
          </a:bodyPr>
          <a:p>
            <a:pPr marL="285750" indent="-285750" fontAlgn="auto">
              <a:lnSpc>
                <a:spcPct val="150000"/>
              </a:lnSpc>
              <a:buFont typeface="Wingdings" panose="05000000000000000000" charset="0"/>
              <a:buChar char=""/>
            </a:pPr>
            <a:r>
              <a:rPr lang="zh-CN" altLang="en-US" b="1" dirty="0">
                <a:solidFill>
                  <a:srgbClr val="222A35"/>
                </a:solidFill>
                <a:latin typeface="宋体" pitchFamily="2" charset="-122"/>
                <a:ea typeface="宋体" pitchFamily="2" charset="-122"/>
                <a:cs typeface="宋体" pitchFamily="2" charset="-122"/>
                <a:sym typeface="+mn-ea"/>
              </a:rPr>
              <a:t>实验结果和分析</a:t>
            </a:r>
            <a:r>
              <a:rPr lang="zh-CN" altLang="en-US" b="1" dirty="0">
                <a:solidFill>
                  <a:srgbClr val="222A35"/>
                </a:solidFill>
                <a:latin typeface="宋体" pitchFamily="2" charset="-122"/>
                <a:ea typeface="宋体" pitchFamily="2" charset="-122"/>
                <a:cs typeface="宋体" pitchFamily="2" charset="-122"/>
                <a:sym typeface="+mn-ea"/>
              </a:rPr>
              <a:t>：</a:t>
            </a:r>
            <a:endParaRPr lang="zh-CN" altLang="en-US"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mj-lt"/>
              <a:buNone/>
            </a:pPr>
            <a:r>
              <a:rPr lang="en-US" altLang="zh-CN" b="1" dirty="0">
                <a:solidFill>
                  <a:srgbClr val="222A35"/>
                </a:solidFill>
                <a:latin typeface="宋体" pitchFamily="2" charset="-122"/>
                <a:ea typeface="宋体" pitchFamily="2" charset="-122"/>
                <a:cs typeface="宋体" pitchFamily="2" charset="-122"/>
                <a:sym typeface="+mn-ea"/>
              </a:rPr>
              <a:t>2. </a:t>
            </a:r>
            <a:r>
              <a:rPr lang="zh-CN" altLang="en-US" b="1" dirty="0">
                <a:solidFill>
                  <a:srgbClr val="222A35"/>
                </a:solidFill>
                <a:latin typeface="宋体" pitchFamily="2" charset="-122"/>
                <a:ea typeface="宋体" pitchFamily="2" charset="-122"/>
                <a:cs typeface="宋体" pitchFamily="2" charset="-122"/>
                <a:sym typeface="+mn-ea"/>
              </a:rPr>
              <a:t>配置策略用</a:t>
            </a:r>
            <a:r>
              <a:rPr lang="zh-CN" altLang="en-US" b="1" dirty="0">
                <a:solidFill>
                  <a:srgbClr val="222A35"/>
                </a:solidFill>
                <a:latin typeface="宋体" pitchFamily="2" charset="-122"/>
                <a:ea typeface="宋体" pitchFamily="2" charset="-122"/>
                <a:cs typeface="宋体" pitchFamily="2" charset="-122"/>
                <a:sym typeface="+mn-ea"/>
              </a:rPr>
              <a:t>于缓解局限性，从而提升性能</a:t>
            </a:r>
            <a:endParaRPr lang="zh-CN" altLang="en-US"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zh-CN" altLang="en-US" dirty="0">
                <a:solidFill>
                  <a:srgbClr val="222A35"/>
                </a:solidFill>
                <a:latin typeface="宋体" pitchFamily="2" charset="-122"/>
                <a:ea typeface="宋体" pitchFamily="2" charset="-122"/>
                <a:cs typeface="宋体" pitchFamily="2" charset="-122"/>
                <a:sym typeface="+mn-ea"/>
              </a:rPr>
              <a:t>虽然OF是用于ICL的SOTA LVLM之一，但观察到它有三个主要的局限性:TL能力弱、捷径效应和不完全兼容的视觉语言模块。然而，本文实验表明同时使用包含</a:t>
            </a:r>
            <a:r>
              <a:rPr lang="zh-CN" altLang="en-US" b="1" dirty="0">
                <a:solidFill>
                  <a:srgbClr val="222A35"/>
                </a:solidFill>
                <a:latin typeface="宋体" pitchFamily="2" charset="-122"/>
                <a:ea typeface="宋体" pitchFamily="2" charset="-122"/>
                <a:cs typeface="宋体" pitchFamily="2" charset="-122"/>
                <a:sym typeface="+mn-ea"/>
              </a:rPr>
              <a:t>类似图像和问题的示例</a:t>
            </a:r>
            <a:r>
              <a:rPr lang="zh-CN" altLang="en-US" dirty="0">
                <a:solidFill>
                  <a:srgbClr val="222A35"/>
                </a:solidFill>
                <a:latin typeface="宋体" pitchFamily="2" charset="-122"/>
                <a:ea typeface="宋体" pitchFamily="2" charset="-122"/>
                <a:cs typeface="宋体" pitchFamily="2" charset="-122"/>
                <a:sym typeface="+mn-ea"/>
              </a:rPr>
              <a:t>可以提高性能。</a:t>
            </a:r>
            <a:endParaRPr lang="zh-CN" altLang="en-US" dirty="0">
              <a:solidFill>
                <a:srgbClr val="222A35"/>
              </a:solidFill>
              <a:latin typeface="宋体" pitchFamily="2" charset="-122"/>
              <a:ea typeface="宋体" pitchFamily="2" charset="-122"/>
              <a:cs typeface="宋体" pitchFamily="2" charset="-122"/>
              <a:sym typeface="+mn-ea"/>
            </a:endParaRPr>
          </a:p>
          <a:p>
            <a:pPr marL="800100" lvl="1" indent="-342900" fontAlgn="auto">
              <a:lnSpc>
                <a:spcPct val="150000"/>
              </a:lnSpc>
              <a:buFont typeface="+mj-lt"/>
              <a:buAutoNum type="alphaLcParenR"/>
            </a:pPr>
            <a:r>
              <a:rPr lang="zh-CN" altLang="en-US" dirty="0">
                <a:solidFill>
                  <a:srgbClr val="222A35"/>
                </a:solidFill>
                <a:latin typeface="宋体" pitchFamily="2" charset="-122"/>
                <a:ea typeface="宋体" pitchFamily="2" charset="-122"/>
                <a:cs typeface="宋体" pitchFamily="2" charset="-122"/>
                <a:sym typeface="+mn-ea"/>
              </a:rPr>
              <a:t>使用</a:t>
            </a:r>
            <a:r>
              <a:rPr lang="zh-CN" altLang="en-US" b="1" dirty="0">
                <a:solidFill>
                  <a:srgbClr val="222A35"/>
                </a:solidFill>
                <a:latin typeface="宋体" pitchFamily="2" charset="-122"/>
                <a:ea typeface="宋体" pitchFamily="2" charset="-122"/>
                <a:cs typeface="宋体" pitchFamily="2" charset="-122"/>
                <a:sym typeface="+mn-ea"/>
              </a:rPr>
              <a:t>类似图像(SI)的示例</a:t>
            </a:r>
            <a:r>
              <a:rPr lang="zh-CN" altLang="en-US" dirty="0">
                <a:solidFill>
                  <a:srgbClr val="222A35"/>
                </a:solidFill>
                <a:latin typeface="宋体" pitchFamily="2" charset="-122"/>
                <a:ea typeface="宋体" pitchFamily="2" charset="-122"/>
                <a:cs typeface="宋体" pitchFamily="2" charset="-122"/>
                <a:sym typeface="+mn-ea"/>
              </a:rPr>
              <a:t>持续提高LVLM性能；SQ方法也带来了改进。</a:t>
            </a:r>
            <a:endParaRPr lang="zh-CN" altLang="en-US" dirty="0">
              <a:solidFill>
                <a:srgbClr val="222A35"/>
              </a:solidFill>
              <a:latin typeface="宋体" pitchFamily="2" charset="-122"/>
              <a:ea typeface="宋体" pitchFamily="2" charset="-122"/>
              <a:cs typeface="宋体" pitchFamily="2" charset="-122"/>
              <a:sym typeface="+mn-ea"/>
            </a:endParaRPr>
          </a:p>
          <a:p>
            <a:pPr marL="800100" lvl="1" indent="-342900" fontAlgn="auto">
              <a:lnSpc>
                <a:spcPct val="150000"/>
              </a:lnSpc>
              <a:buFont typeface="+mj-lt"/>
              <a:buAutoNum type="alphaLcParenR"/>
            </a:pPr>
            <a:r>
              <a:rPr lang="zh-CN" altLang="en-US" dirty="0">
                <a:solidFill>
                  <a:srgbClr val="222A35"/>
                </a:solidFill>
                <a:latin typeface="宋体" pitchFamily="2" charset="-122"/>
                <a:ea typeface="宋体" pitchFamily="2" charset="-122"/>
                <a:cs typeface="宋体" pitchFamily="2" charset="-122"/>
                <a:sym typeface="+mn-ea"/>
              </a:rPr>
              <a:t>视觉上和文本上相似的上下文示例都可以极大地提高</a:t>
            </a:r>
            <a:r>
              <a:rPr lang="zh-CN" altLang="en-US" dirty="0">
                <a:solidFill>
                  <a:srgbClr val="222A35"/>
                </a:solidFill>
                <a:latin typeface="宋体" pitchFamily="2" charset="-122"/>
                <a:ea typeface="宋体" pitchFamily="2" charset="-122"/>
                <a:cs typeface="宋体" pitchFamily="2" charset="-122"/>
                <a:sym typeface="+mn-ea"/>
              </a:rPr>
              <a:t>LVLM</a:t>
            </a:r>
            <a:r>
              <a:rPr lang="zh-CN" altLang="en-US" dirty="0">
                <a:solidFill>
                  <a:srgbClr val="222A35"/>
                </a:solidFill>
                <a:latin typeface="宋体" pitchFamily="2" charset="-122"/>
                <a:ea typeface="宋体" pitchFamily="2" charset="-122"/>
                <a:cs typeface="宋体" pitchFamily="2" charset="-122"/>
                <a:sym typeface="+mn-ea"/>
              </a:rPr>
              <a:t>在TL中的性能。</a:t>
            </a:r>
            <a:endParaRPr lang="zh-CN" altLang="en-US" dirty="0">
              <a:solidFill>
                <a:srgbClr val="222A35"/>
              </a:solidFill>
              <a:latin typeface="宋体" pitchFamily="2" charset="-122"/>
              <a:ea typeface="宋体" pitchFamily="2" charset="-122"/>
              <a:cs typeface="宋体" pitchFamily="2" charset="-122"/>
              <a:sym typeface="+mn-ea"/>
            </a:endParaRPr>
          </a:p>
          <a:p>
            <a:pPr marL="800100" lvl="1" indent="-342900" fontAlgn="auto">
              <a:lnSpc>
                <a:spcPct val="150000"/>
              </a:lnSpc>
              <a:buFont typeface="+mj-lt"/>
              <a:buAutoNum type="alphaLcParenR"/>
            </a:pPr>
            <a:r>
              <a:rPr lang="zh-CN" altLang="en-US" dirty="0">
                <a:solidFill>
                  <a:srgbClr val="222A35"/>
                </a:solidFill>
                <a:latin typeface="宋体" pitchFamily="2" charset="-122"/>
                <a:ea typeface="宋体" pitchFamily="2" charset="-122"/>
                <a:cs typeface="宋体" pitchFamily="2" charset="-122"/>
                <a:sym typeface="+mn-ea"/>
              </a:rPr>
              <a:t>伪答案有可能迅速提高性能。</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75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spTree>
    <p:custDataLst>
      <p:tags r:id="rId4"/>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325880"/>
            <a:ext cx="8543290" cy="1694180"/>
          </a:xfrm>
          <a:prstGeom prst="rect">
            <a:avLst/>
          </a:prstGeom>
          <a:noFill/>
        </p:spPr>
        <p:txBody>
          <a:bodyPr wrap="square" rtlCol="0">
            <a:noAutofit/>
          </a:bodyPr>
          <a:p>
            <a:pPr lvl="1" indent="0" fontAlgn="auto">
              <a:lnSpc>
                <a:spcPct val="150000"/>
              </a:lnSpc>
              <a:buFont typeface="+mj-lt"/>
              <a:buNone/>
            </a:pPr>
            <a:r>
              <a:rPr lang="en-US" altLang="zh-CN" b="1" dirty="0">
                <a:solidFill>
                  <a:srgbClr val="222A35"/>
                </a:solidFill>
                <a:latin typeface="宋体" pitchFamily="2" charset="-122"/>
                <a:ea typeface="宋体" pitchFamily="2" charset="-122"/>
                <a:cs typeface="宋体" pitchFamily="2" charset="-122"/>
                <a:sym typeface="+mn-ea"/>
              </a:rPr>
              <a:t>2. </a:t>
            </a:r>
            <a:r>
              <a:rPr lang="zh-CN" altLang="en-US" b="1" dirty="0">
                <a:solidFill>
                  <a:srgbClr val="222A35"/>
                </a:solidFill>
                <a:latin typeface="宋体" pitchFamily="2" charset="-122"/>
                <a:ea typeface="宋体" pitchFamily="2" charset="-122"/>
                <a:cs typeface="宋体" pitchFamily="2" charset="-122"/>
                <a:sym typeface="+mn-ea"/>
              </a:rPr>
              <a:t>配置策略用</a:t>
            </a:r>
            <a:r>
              <a:rPr lang="zh-CN" altLang="en-US" b="1" dirty="0">
                <a:solidFill>
                  <a:srgbClr val="222A35"/>
                </a:solidFill>
                <a:latin typeface="宋体" pitchFamily="2" charset="-122"/>
                <a:ea typeface="宋体" pitchFamily="2" charset="-122"/>
                <a:cs typeface="宋体" pitchFamily="2" charset="-122"/>
                <a:sym typeface="+mn-ea"/>
              </a:rPr>
              <a:t>于缓解局限性，从而提升性能</a:t>
            </a:r>
            <a:endParaRPr lang="zh-CN" altLang="en-US"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en-US" altLang="zh-CN" b="1" dirty="0">
                <a:solidFill>
                  <a:srgbClr val="222A35"/>
                </a:solidFill>
                <a:latin typeface="宋体" pitchFamily="2" charset="-122"/>
                <a:ea typeface="宋体" pitchFamily="2" charset="-122"/>
                <a:cs typeface="宋体" pitchFamily="2" charset="-122"/>
                <a:sym typeface="+mn-ea"/>
              </a:rPr>
              <a:t>a</a:t>
            </a:r>
            <a:r>
              <a:rPr lang="zh-CN" altLang="en-US" b="1" dirty="0">
                <a:solidFill>
                  <a:srgbClr val="222A35"/>
                </a:solidFill>
                <a:latin typeface="宋体" pitchFamily="2" charset="-122"/>
                <a:ea typeface="宋体" pitchFamily="2" charset="-122"/>
                <a:cs typeface="宋体" pitchFamily="2" charset="-122"/>
                <a:sym typeface="+mn-ea"/>
              </a:rPr>
              <a:t>）使用类似图像(SI)的示例持续提高LVLM性能；</a:t>
            </a:r>
            <a:endParaRPr lang="zh-CN" altLang="en-US" b="1" dirty="0">
              <a:solidFill>
                <a:srgbClr val="222A35"/>
              </a:solidFill>
              <a:latin typeface="宋体" pitchFamily="2" charset="-122"/>
              <a:ea typeface="宋体" pitchFamily="2" charset="-122"/>
              <a:cs typeface="宋体" pitchFamily="2" charset="-122"/>
              <a:sym typeface="+mn-ea"/>
            </a:endParaRPr>
          </a:p>
          <a:p>
            <a:pPr lvl="2" indent="0" fontAlgn="auto">
              <a:lnSpc>
                <a:spcPct val="150000"/>
              </a:lnSpc>
              <a:buFont typeface="Arial" panose="020B0704020202020204" pitchFamily="34" charset="0"/>
              <a:buNone/>
            </a:pPr>
            <a:r>
              <a:rPr lang="zh-CN" altLang="en-US" sz="1600" b="1" dirty="0">
                <a:solidFill>
                  <a:srgbClr val="222A35"/>
                </a:solidFill>
                <a:latin typeface="宋体" pitchFamily="2" charset="-122"/>
                <a:ea typeface="宋体" pitchFamily="2" charset="-122"/>
                <a:cs typeface="宋体" pitchFamily="2" charset="-122"/>
                <a:sym typeface="+mn-ea"/>
              </a:rPr>
              <a:t>如图，使用类似图像(SI)的演示持续提高LVLM性能</a:t>
            </a:r>
            <a:r>
              <a:rPr lang="zh-CN" altLang="en-US" sz="1600" dirty="0">
                <a:solidFill>
                  <a:srgbClr val="222A35"/>
                </a:solidFill>
                <a:latin typeface="宋体" pitchFamily="2" charset="-122"/>
                <a:ea typeface="宋体" pitchFamily="2" charset="-122"/>
                <a:cs typeface="宋体" pitchFamily="2" charset="-122"/>
                <a:sym typeface="+mn-ea"/>
              </a:rPr>
              <a:t>。</a:t>
            </a:r>
            <a:endParaRPr lang="zh-CN" altLang="en-US" sz="1600" dirty="0">
              <a:solidFill>
                <a:srgbClr val="222A35"/>
              </a:solidFill>
              <a:latin typeface="宋体" pitchFamily="2" charset="-122"/>
              <a:ea typeface="宋体" pitchFamily="2" charset="-122"/>
              <a:cs typeface="宋体" pitchFamily="2" charset="-122"/>
              <a:sym typeface="+mn-ea"/>
            </a:endParaRPr>
          </a:p>
          <a:p>
            <a:pPr lvl="2" indent="0" fontAlgn="auto">
              <a:lnSpc>
                <a:spcPct val="150000"/>
              </a:lnSpc>
              <a:buFont typeface="Arial" panose="020B0704020202020204" pitchFamily="34" charset="0"/>
              <a:buNone/>
            </a:pPr>
            <a:r>
              <a:rPr lang="zh-CN" altLang="en-US" sz="1400" dirty="0">
                <a:solidFill>
                  <a:srgbClr val="222A35"/>
                </a:solidFill>
                <a:latin typeface="宋体" pitchFamily="2" charset="-122"/>
                <a:ea typeface="宋体" pitchFamily="2" charset="-122"/>
                <a:cs typeface="宋体" pitchFamily="2" charset="-122"/>
                <a:sym typeface="+mn-ea"/>
              </a:rPr>
              <a:t>例如，在VQAv2/VizWiz/k-vqa/(OFv2, 4-shot)上，我们观察1.54/14.23/2.66分的改进。</a:t>
            </a:r>
            <a:endParaRPr lang="zh-CN" altLang="en-US"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75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9" name="图片 8"/>
          <p:cNvPicPr>
            <a:picLocks noChangeAspect="1"/>
          </p:cNvPicPr>
          <p:nvPr>
            <p:custDataLst>
              <p:tags r:id="rId4"/>
            </p:custDataLst>
          </p:nvPr>
        </p:nvPicPr>
        <p:blipFill>
          <a:blip r:embed="rId5"/>
          <a:stretch>
            <a:fillRect/>
          </a:stretch>
        </p:blipFill>
        <p:spPr>
          <a:xfrm>
            <a:off x="2159000" y="4250055"/>
            <a:ext cx="7491730" cy="2534285"/>
          </a:xfrm>
          <a:prstGeom prst="rect">
            <a:avLst/>
          </a:prstGeom>
        </p:spPr>
      </p:pic>
      <p:sp>
        <p:nvSpPr>
          <p:cNvPr id="2" name="文本框 1"/>
          <p:cNvSpPr txBox="1"/>
          <p:nvPr>
            <p:custDataLst>
              <p:tags r:id="rId6"/>
            </p:custDataLst>
          </p:nvPr>
        </p:nvSpPr>
        <p:spPr>
          <a:xfrm>
            <a:off x="538480" y="2781935"/>
            <a:ext cx="9213215" cy="1542415"/>
          </a:xfrm>
          <a:prstGeom prst="rect">
            <a:avLst/>
          </a:prstGeom>
          <a:noFill/>
        </p:spPr>
        <p:txBody>
          <a:bodyPr wrap="square" rtlCol="0">
            <a:noAutofit/>
          </a:bodyPr>
          <a:p>
            <a:pPr lvl="1" indent="0" fontAlgn="auto">
              <a:lnSpc>
                <a:spcPct val="150000"/>
              </a:lnSpc>
              <a:buFont typeface="Arial" panose="020B0704020202020204" pitchFamily="34" charset="0"/>
              <a:buNone/>
            </a:pPr>
            <a:r>
              <a:rPr lang="en-US" altLang="zh-CN" b="1" dirty="0">
                <a:solidFill>
                  <a:srgbClr val="222A35"/>
                </a:solidFill>
                <a:latin typeface="宋体" pitchFamily="2" charset="-122"/>
                <a:ea typeface="宋体" pitchFamily="2" charset="-122"/>
                <a:cs typeface="宋体" pitchFamily="2" charset="-122"/>
                <a:sym typeface="+mn-ea"/>
              </a:rPr>
              <a:t>b</a:t>
            </a:r>
            <a:r>
              <a:rPr lang="zh-CN" altLang="en-US" b="1" dirty="0">
                <a:solidFill>
                  <a:srgbClr val="222A35"/>
                </a:solidFill>
                <a:latin typeface="宋体" pitchFamily="2" charset="-122"/>
                <a:ea typeface="宋体" pitchFamily="2" charset="-122"/>
                <a:cs typeface="宋体" pitchFamily="2" charset="-122"/>
                <a:sym typeface="+mn-ea"/>
              </a:rPr>
              <a:t>）</a:t>
            </a:r>
            <a:r>
              <a:rPr lang="zh-CN" altLang="en-US" dirty="0">
                <a:solidFill>
                  <a:srgbClr val="222A35"/>
                </a:solidFill>
                <a:latin typeface="宋体" pitchFamily="2" charset="-122"/>
                <a:ea typeface="宋体" pitchFamily="2" charset="-122"/>
                <a:cs typeface="宋体" pitchFamily="2" charset="-122"/>
                <a:sym typeface="+mn-ea"/>
              </a:rPr>
              <a:t>视觉上和文本上相似的上下文示例都可以极大地提高</a:t>
            </a:r>
            <a:r>
              <a:rPr lang="en-US" altLang="zh-CN" dirty="0">
                <a:solidFill>
                  <a:srgbClr val="222A35"/>
                </a:solidFill>
                <a:latin typeface="宋体" pitchFamily="2" charset="-122"/>
                <a:ea typeface="宋体" pitchFamily="2" charset="-122"/>
                <a:cs typeface="宋体" pitchFamily="2" charset="-122"/>
                <a:sym typeface="+mn-ea"/>
              </a:rPr>
              <a:t>LVLM</a:t>
            </a:r>
            <a:r>
              <a:rPr lang="zh-CN" altLang="en-US" dirty="0">
                <a:solidFill>
                  <a:srgbClr val="222A35"/>
                </a:solidFill>
                <a:latin typeface="宋体" pitchFamily="2" charset="-122"/>
                <a:ea typeface="宋体" pitchFamily="2" charset="-122"/>
                <a:cs typeface="宋体" pitchFamily="2" charset="-122"/>
                <a:sym typeface="+mn-ea"/>
              </a:rPr>
              <a:t>在TL中的性能</a:t>
            </a:r>
            <a:r>
              <a:rPr lang="zh-CN" altLang="en-US" b="1" dirty="0">
                <a:solidFill>
                  <a:srgbClr val="222A35"/>
                </a:solidFill>
                <a:latin typeface="宋体" pitchFamily="2" charset="-122"/>
                <a:ea typeface="宋体" pitchFamily="2" charset="-122"/>
                <a:cs typeface="宋体" pitchFamily="2" charset="-122"/>
                <a:sym typeface="+mn-ea"/>
              </a:rPr>
              <a:t>；</a:t>
            </a:r>
            <a:endParaRPr lang="zh-CN" altLang="en-US" b="1" dirty="0">
              <a:solidFill>
                <a:srgbClr val="222A35"/>
              </a:solidFill>
              <a:latin typeface="宋体" pitchFamily="2" charset="-122"/>
              <a:ea typeface="宋体" pitchFamily="2" charset="-122"/>
              <a:cs typeface="宋体" pitchFamily="2" charset="-122"/>
              <a:sym typeface="+mn-ea"/>
            </a:endParaRPr>
          </a:p>
          <a:p>
            <a:pPr lvl="2" indent="0" fontAlgn="auto">
              <a:lnSpc>
                <a:spcPct val="150000"/>
              </a:lnSpc>
              <a:buFont typeface="Arial" panose="020B0704020202020204" pitchFamily="34" charset="0"/>
              <a:buNone/>
            </a:pPr>
            <a:r>
              <a:rPr lang="zh-CN" altLang="en-US" sz="1400" b="1" dirty="0">
                <a:solidFill>
                  <a:srgbClr val="222A35"/>
                </a:solidFill>
                <a:latin typeface="宋体" pitchFamily="2" charset="-122"/>
                <a:ea typeface="宋体" pitchFamily="2" charset="-122"/>
                <a:cs typeface="宋体" pitchFamily="2" charset="-122"/>
                <a:sym typeface="+mn-ea"/>
              </a:rPr>
              <a:t>对于文本质量较低的VizWiz数据集和需要额外知识的OK-VQA数据集，包含类似问题和参考答案的示例仍然有助于模型找到正确答案。</a:t>
            </a:r>
            <a:r>
              <a:rPr lang="zh-CN" altLang="en-US" sz="1400" dirty="0">
                <a:solidFill>
                  <a:srgbClr val="222A35"/>
                </a:solidFill>
                <a:latin typeface="宋体" pitchFamily="2" charset="-122"/>
                <a:ea typeface="宋体" pitchFamily="2" charset="-122"/>
                <a:cs typeface="宋体" pitchFamily="2" charset="-122"/>
                <a:sym typeface="+mn-ea"/>
              </a:rPr>
              <a:t>根据检索到的演示在另一种模态中的相似性对它们进行重新排序。如图，当应用于两个版本的of和三个不同的数据集时，该方法始终显示出优于基本方法的优势。</a:t>
            </a:r>
            <a:endParaRPr lang="zh-CN" altLang="en-US" sz="1400" dirty="0">
              <a:solidFill>
                <a:srgbClr val="222A35"/>
              </a:solidFill>
              <a:latin typeface="宋体" pitchFamily="2" charset="-122"/>
              <a:ea typeface="宋体" pitchFamily="2" charset="-122"/>
              <a:cs typeface="宋体" pitchFamily="2" charset="-122"/>
              <a:sym typeface="+mn-ea"/>
            </a:endParaRPr>
          </a:p>
        </p:txBody>
      </p:sp>
    </p:spTree>
    <p:custDataLst>
      <p:tags r:id="rId7"/>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494280" cy="398780"/>
          </a:xfrm>
          <a:prstGeom prst="rect">
            <a:avLst/>
          </a:prstGeom>
          <a:noFill/>
        </p:spPr>
        <p:txBody>
          <a:bodyPr wrap="square" rtlCol="0">
            <a:spAutoFit/>
          </a:bodyPr>
          <a:lstStyle/>
          <a:p>
            <a:pPr algn="l"/>
            <a:r>
              <a:rPr lang="en-US" altLang="zh-CN" sz="200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02 </a:t>
            </a:r>
            <a:r>
              <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VICL</a:t>
            </a:r>
            <a:endParaRPr lang="en-US" altLang="zh-CN"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文本框 120"/>
          <p:cNvSpPr txBox="1"/>
          <p:nvPr/>
        </p:nvSpPr>
        <p:spPr>
          <a:xfrm>
            <a:off x="10586255" y="372354"/>
            <a:ext cx="5556531" cy="460375"/>
          </a:xfrm>
          <a:prstGeom prst="rect">
            <a:avLst/>
          </a:prstGeom>
          <a:noFill/>
        </p:spPr>
        <p:txBody>
          <a:bodyPr wrap="square" rtlCol="0">
            <a:spAutoFit/>
          </a:bodyPr>
          <a:lstStyle/>
          <a:p>
            <a:endParaRPr lang="zh-CN" altLang="en-US" sz="2400" dirty="0">
              <a:solidFill>
                <a:schemeClr val="bg1"/>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pic>
        <p:nvPicPr>
          <p:cNvPr id="122" name="图片 1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5" name="文本框 4"/>
          <p:cNvSpPr txBox="1"/>
          <p:nvPr>
            <p:custDataLst>
              <p:tags r:id="rId2"/>
            </p:custDataLst>
          </p:nvPr>
        </p:nvSpPr>
        <p:spPr>
          <a:xfrm>
            <a:off x="538480" y="1493520"/>
            <a:ext cx="6798945" cy="2211070"/>
          </a:xfrm>
          <a:prstGeom prst="rect">
            <a:avLst/>
          </a:prstGeom>
          <a:noFill/>
        </p:spPr>
        <p:txBody>
          <a:bodyPr wrap="square" rtlCol="0">
            <a:noAutofit/>
          </a:bodyPr>
          <a:p>
            <a:pPr lvl="1" indent="0" fontAlgn="auto">
              <a:lnSpc>
                <a:spcPct val="150000"/>
              </a:lnSpc>
              <a:buFont typeface="+mj-lt"/>
              <a:buNone/>
            </a:pPr>
            <a:r>
              <a:rPr lang="en-US" altLang="zh-CN" b="1" dirty="0">
                <a:solidFill>
                  <a:srgbClr val="222A35"/>
                </a:solidFill>
                <a:latin typeface="宋体" pitchFamily="2" charset="-122"/>
                <a:ea typeface="宋体" pitchFamily="2" charset="-122"/>
                <a:cs typeface="宋体" pitchFamily="2" charset="-122"/>
                <a:sym typeface="+mn-ea"/>
              </a:rPr>
              <a:t>2. </a:t>
            </a:r>
            <a:r>
              <a:rPr lang="zh-CN" altLang="en-US" b="1" dirty="0">
                <a:solidFill>
                  <a:srgbClr val="222A35"/>
                </a:solidFill>
                <a:latin typeface="宋体" pitchFamily="2" charset="-122"/>
                <a:ea typeface="宋体" pitchFamily="2" charset="-122"/>
                <a:cs typeface="宋体" pitchFamily="2" charset="-122"/>
                <a:sym typeface="+mn-ea"/>
              </a:rPr>
              <a:t>配置策略用</a:t>
            </a:r>
            <a:r>
              <a:rPr lang="zh-CN" altLang="en-US" b="1" dirty="0">
                <a:solidFill>
                  <a:srgbClr val="222A35"/>
                </a:solidFill>
                <a:latin typeface="宋体" pitchFamily="2" charset="-122"/>
                <a:ea typeface="宋体" pitchFamily="2" charset="-122"/>
                <a:cs typeface="宋体" pitchFamily="2" charset="-122"/>
                <a:sym typeface="+mn-ea"/>
              </a:rPr>
              <a:t>于缓解局限性，从而提升性能</a:t>
            </a:r>
            <a:endParaRPr lang="zh-CN" altLang="en-US" b="1" dirty="0">
              <a:solidFill>
                <a:srgbClr val="222A35"/>
              </a:solidFill>
              <a:latin typeface="宋体" pitchFamily="2" charset="-122"/>
              <a:ea typeface="宋体" pitchFamily="2" charset="-122"/>
              <a:cs typeface="宋体" pitchFamily="2" charset="-122"/>
              <a:sym typeface="+mn-ea"/>
            </a:endParaRPr>
          </a:p>
          <a:p>
            <a:pPr lvl="1" indent="0" fontAlgn="auto">
              <a:lnSpc>
                <a:spcPct val="150000"/>
              </a:lnSpc>
              <a:buFont typeface="Arial" panose="020B0704020202020204" pitchFamily="34" charset="0"/>
              <a:buNone/>
            </a:pPr>
            <a:r>
              <a:rPr lang="en-US" altLang="zh-CN" b="1" dirty="0">
                <a:solidFill>
                  <a:srgbClr val="222A35"/>
                </a:solidFill>
                <a:latin typeface="宋体" pitchFamily="2" charset="-122"/>
                <a:ea typeface="宋体" pitchFamily="2" charset="-122"/>
                <a:cs typeface="宋体" pitchFamily="2" charset="-122"/>
                <a:sym typeface="+mn-ea"/>
              </a:rPr>
              <a:t>c</a:t>
            </a:r>
            <a:r>
              <a:rPr lang="zh-CN" altLang="en-US" b="1" dirty="0">
                <a:solidFill>
                  <a:srgbClr val="222A35"/>
                </a:solidFill>
                <a:latin typeface="宋体" pitchFamily="2" charset="-122"/>
                <a:ea typeface="宋体" pitchFamily="2" charset="-122"/>
                <a:cs typeface="宋体" pitchFamily="2" charset="-122"/>
                <a:sym typeface="+mn-ea"/>
              </a:rPr>
              <a:t>）伪答案有可能迅速提高性能；</a:t>
            </a:r>
            <a:endParaRPr lang="zh-CN" altLang="en-US" b="1" dirty="0">
              <a:solidFill>
                <a:srgbClr val="222A35"/>
              </a:solidFill>
              <a:latin typeface="宋体" pitchFamily="2" charset="-122"/>
              <a:ea typeface="宋体" pitchFamily="2" charset="-122"/>
              <a:cs typeface="宋体" pitchFamily="2" charset="-122"/>
              <a:sym typeface="+mn-ea"/>
            </a:endParaRPr>
          </a:p>
          <a:p>
            <a:pPr lvl="2" indent="0" fontAlgn="auto">
              <a:lnSpc>
                <a:spcPct val="150000"/>
              </a:lnSpc>
              <a:buFont typeface="Arial" panose="020B0704020202020204" pitchFamily="34" charset="0"/>
              <a:buNone/>
            </a:pPr>
            <a:r>
              <a:rPr lang="zh-CN" altLang="en-US" sz="1600" dirty="0">
                <a:solidFill>
                  <a:srgbClr val="222A35"/>
                </a:solidFill>
                <a:latin typeface="宋体" pitchFamily="2" charset="-122"/>
                <a:ea typeface="宋体" pitchFamily="2" charset="-122"/>
                <a:cs typeface="宋体" pitchFamily="2" charset="-122"/>
                <a:sym typeface="+mn-ea"/>
              </a:rPr>
              <a:t>从表4的结果可以看出，在4次射击时，SQPA总体上提高了性能。</a:t>
            </a:r>
            <a:endParaRPr lang="zh-CN" altLang="en-US" sz="1600" dirty="0">
              <a:solidFill>
                <a:srgbClr val="222A35"/>
              </a:solidFill>
              <a:latin typeface="宋体" pitchFamily="2" charset="-122"/>
              <a:ea typeface="宋体" pitchFamily="2" charset="-122"/>
              <a:cs typeface="宋体" pitchFamily="2" charset="-122"/>
              <a:sym typeface="+mn-ea"/>
            </a:endParaRPr>
          </a:p>
        </p:txBody>
      </p:sp>
      <p:sp>
        <p:nvSpPr>
          <p:cNvPr id="7" name="文本框 6"/>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 Placeholder 8"/>
          <p:cNvSpPr txBox="1"/>
          <p:nvPr>
            <p:custDataLst>
              <p:tags r:id="rId3"/>
            </p:custDataLst>
          </p:nvPr>
        </p:nvSpPr>
        <p:spPr>
          <a:xfrm>
            <a:off x="538480" y="984885"/>
            <a:ext cx="1722755" cy="39814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Font typeface="Wingdings" panose="05000000000000000000" charset="0"/>
              <a:buNone/>
            </a:pPr>
            <a:r>
              <a:rPr lang="zh-CN" altLang="en-US" sz="2000" b="1" dirty="0">
                <a:solidFill>
                  <a:schemeClr val="bg1"/>
                </a:solidFill>
                <a:latin typeface="宋体" pitchFamily="2" charset="-122"/>
                <a:ea typeface="宋体" pitchFamily="2" charset="-122"/>
                <a:sym typeface="+mn-ea"/>
              </a:rPr>
              <a:t>实验</a:t>
            </a:r>
            <a:r>
              <a:rPr lang="zh-CN" altLang="en-US" sz="2000" b="1" dirty="0">
                <a:solidFill>
                  <a:schemeClr val="bg1"/>
                </a:solidFill>
                <a:latin typeface="宋体" pitchFamily="2" charset="-122"/>
                <a:ea typeface="宋体" pitchFamily="2" charset="-122"/>
                <a:sym typeface="+mn-ea"/>
              </a:rPr>
              <a:t>部分</a:t>
            </a:r>
            <a:endParaRPr lang="zh-CN" altLang="en-US" sz="2000" b="1" dirty="0">
              <a:solidFill>
                <a:schemeClr val="bg1"/>
              </a:solidFill>
              <a:latin typeface="宋体" pitchFamily="2" charset="-122"/>
              <a:ea typeface="宋体" pitchFamily="2" charset="-122"/>
              <a:sym typeface="+mn-ea"/>
            </a:endParaRPr>
          </a:p>
        </p:txBody>
      </p:sp>
      <p:pic>
        <p:nvPicPr>
          <p:cNvPr id="2" name="图片 1"/>
          <p:cNvPicPr>
            <a:picLocks noChangeAspect="1"/>
          </p:cNvPicPr>
          <p:nvPr/>
        </p:nvPicPr>
        <p:blipFill>
          <a:blip r:embed="rId4"/>
          <a:stretch>
            <a:fillRect/>
          </a:stretch>
        </p:blipFill>
        <p:spPr>
          <a:xfrm>
            <a:off x="2261235" y="2966720"/>
            <a:ext cx="7305675" cy="2847975"/>
          </a:xfrm>
          <a:prstGeom prst="rect">
            <a:avLst/>
          </a:prstGeom>
        </p:spPr>
      </p:pic>
    </p:spTree>
    <p:custDataLst>
      <p:tags r:id="rId5"/>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1706880" y="-6985"/>
            <a:ext cx="8778240" cy="6887210"/>
          </a:xfrm>
          <a:prstGeom prst="rect">
            <a:avLst/>
          </a:prstGeom>
          <a:blipFill dpi="0" rotWithShape="1">
            <a:blip r:embed="rId1">
              <a:alphaModFix amt="5000"/>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文本框 49"/>
          <p:cNvSpPr txBox="1"/>
          <p:nvPr/>
        </p:nvSpPr>
        <p:spPr>
          <a:xfrm>
            <a:off x="2547620" y="2907030"/>
            <a:ext cx="7696835" cy="1014730"/>
          </a:xfrm>
          <a:prstGeom prst="rect">
            <a:avLst/>
          </a:prstGeom>
          <a:noFill/>
        </p:spPr>
        <p:txBody>
          <a:bodyPr wrap="square" rtlCol="0">
            <a:spAutoFit/>
          </a:bodyPr>
          <a:lstStyle/>
          <a:p>
            <a:pPr algn="ctr"/>
            <a:r>
              <a:rPr lang="zh-CN" altLang="en-US" sz="60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汇报完毕</a:t>
            </a:r>
            <a:r>
              <a:rPr lang="en-US" altLang="zh-CN" sz="60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 </a:t>
            </a:r>
            <a:r>
              <a:rPr lang="zh-CN" altLang="en-US" sz="60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谢谢</a:t>
            </a:r>
            <a:r>
              <a:rPr lang="zh-CN" altLang="en-US" sz="60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大家！</a:t>
            </a:r>
            <a:endParaRPr lang="zh-CN" altLang="en-US" sz="6000" b="1" dirty="0">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文本框 51"/>
          <p:cNvSpPr txBox="1"/>
          <p:nvPr/>
        </p:nvSpPr>
        <p:spPr>
          <a:xfrm>
            <a:off x="4879340" y="4549140"/>
            <a:ext cx="1097280" cy="275590"/>
          </a:xfrm>
          <a:prstGeom prst="rect">
            <a:avLst/>
          </a:prstGeom>
          <a:noFill/>
        </p:spPr>
        <p:txBody>
          <a:bodyPr wrap="none" rtlCol="0" anchor="t">
            <a:spAutoFit/>
          </a:bodyPr>
          <a:lstStyle/>
          <a:p>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汇报人：</a:t>
            </a:r>
            <a:r>
              <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rPr>
              <a:t>张俊</a:t>
            </a:r>
            <a:endParaRPr lang="zh-CN" altLang="en-US" sz="1200" dirty="0">
              <a:solidFill>
                <a:srgbClr val="2159A5"/>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4" name="组合 53"/>
          <p:cNvGrpSpPr/>
          <p:nvPr/>
        </p:nvGrpSpPr>
        <p:grpSpPr>
          <a:xfrm>
            <a:off x="4404360" y="4497070"/>
            <a:ext cx="398145" cy="398145"/>
            <a:chOff x="6143" y="7832"/>
            <a:chExt cx="812" cy="812"/>
          </a:xfrm>
        </p:grpSpPr>
        <p:sp>
          <p:nvSpPr>
            <p:cNvPr id="55" name="椭圆 54"/>
            <p:cNvSpPr/>
            <p:nvPr/>
          </p:nvSpPr>
          <p:spPr>
            <a:xfrm>
              <a:off x="6143" y="7832"/>
              <a:ext cx="812" cy="812"/>
            </a:xfrm>
            <a:prstGeom prst="ellipse">
              <a:avLst/>
            </a:prstGeom>
            <a:solidFill>
              <a:srgbClr val="215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Freeform 444"/>
            <p:cNvSpPr>
              <a:spLocks noEditPoints="1"/>
            </p:cNvSpPr>
            <p:nvPr/>
          </p:nvSpPr>
          <p:spPr bwMode="auto">
            <a:xfrm>
              <a:off x="6302" y="8073"/>
              <a:ext cx="494" cy="382"/>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D4C5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0" name="组合 59"/>
          <p:cNvGrpSpPr/>
          <p:nvPr/>
        </p:nvGrpSpPr>
        <p:grpSpPr>
          <a:xfrm rot="10800000">
            <a:off x="-10795" y="-6985"/>
            <a:ext cx="12230100" cy="6877685"/>
            <a:chOff x="-10795" y="-6985"/>
            <a:chExt cx="12230100" cy="6877685"/>
          </a:xfrm>
        </p:grpSpPr>
        <p:sp>
          <p:nvSpPr>
            <p:cNvPr id="61" name="任意多边形 90"/>
            <p:cNvSpPr/>
            <p:nvPr/>
          </p:nvSpPr>
          <p:spPr>
            <a:xfrm>
              <a:off x="-10795" y="-6985"/>
              <a:ext cx="799465" cy="6413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4" h="821">
                  <a:moveTo>
                    <a:pt x="0" y="0"/>
                  </a:moveTo>
                  <a:lnTo>
                    <a:pt x="1024" y="0"/>
                  </a:lnTo>
                  <a:lnTo>
                    <a:pt x="1024" y="13"/>
                  </a:lnTo>
                  <a:cubicBezTo>
                    <a:pt x="1001" y="463"/>
                    <a:pt x="629" y="821"/>
                    <a:pt x="174" y="821"/>
                  </a:cubicBezTo>
                  <a:cubicBezTo>
                    <a:pt x="117" y="821"/>
                    <a:pt x="61" y="815"/>
                    <a:pt x="7" y="805"/>
                  </a:cubicBezTo>
                  <a:lnTo>
                    <a:pt x="0" y="803"/>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任意多边形 91"/>
            <p:cNvSpPr/>
            <p:nvPr/>
          </p:nvSpPr>
          <p:spPr>
            <a:xfrm>
              <a:off x="11304905" y="6111240"/>
              <a:ext cx="914400" cy="759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0" h="1196">
                  <a:moveTo>
                    <a:pt x="852" y="0"/>
                  </a:moveTo>
                  <a:cubicBezTo>
                    <a:pt x="1072" y="0"/>
                    <a:pt x="1273" y="84"/>
                    <a:pt x="1424" y="221"/>
                  </a:cubicBezTo>
                  <a:lnTo>
                    <a:pt x="1440" y="236"/>
                  </a:lnTo>
                  <a:lnTo>
                    <a:pt x="1440" y="1196"/>
                  </a:lnTo>
                  <a:lnTo>
                    <a:pt x="73" y="1196"/>
                  </a:lnTo>
                  <a:lnTo>
                    <a:pt x="67" y="1183"/>
                  </a:lnTo>
                  <a:cubicBezTo>
                    <a:pt x="24" y="1081"/>
                    <a:pt x="0" y="969"/>
                    <a:pt x="0" y="852"/>
                  </a:cubicBezTo>
                  <a:cubicBezTo>
                    <a:pt x="0" y="381"/>
                    <a:pt x="381" y="0"/>
                    <a:pt x="852" y="0"/>
                  </a:cubicBez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椭圆 62"/>
            <p:cNvSpPr/>
            <p:nvPr/>
          </p:nvSpPr>
          <p:spPr>
            <a:xfrm>
              <a:off x="11527790" y="5535930"/>
              <a:ext cx="377825" cy="37782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椭圆 63"/>
            <p:cNvSpPr/>
            <p:nvPr/>
          </p:nvSpPr>
          <p:spPr>
            <a:xfrm>
              <a:off x="400685" y="817245"/>
              <a:ext cx="271145" cy="27114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椭圆 64"/>
            <p:cNvSpPr/>
            <p:nvPr/>
          </p:nvSpPr>
          <p:spPr>
            <a:xfrm>
              <a:off x="10687050" y="6111240"/>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椭圆 65"/>
            <p:cNvSpPr/>
            <p:nvPr/>
          </p:nvSpPr>
          <p:spPr>
            <a:xfrm>
              <a:off x="922655" y="273685"/>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椭圆 66"/>
            <p:cNvSpPr/>
            <p:nvPr/>
          </p:nvSpPr>
          <p:spPr>
            <a:xfrm>
              <a:off x="11727180" y="482473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椭圆 67"/>
            <p:cNvSpPr/>
            <p:nvPr/>
          </p:nvSpPr>
          <p:spPr>
            <a:xfrm>
              <a:off x="270510" y="139319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9" name="文本框 68"/>
          <p:cNvSpPr txBox="1"/>
          <p:nvPr/>
        </p:nvSpPr>
        <p:spPr>
          <a:xfrm>
            <a:off x="3699093" y="1604256"/>
            <a:ext cx="4450080" cy="829945"/>
          </a:xfrm>
          <a:prstGeom prst="rect">
            <a:avLst/>
          </a:prstGeom>
          <a:noFill/>
        </p:spPr>
        <p:txBody>
          <a:bodyPr wrap="none" rtlCol="0">
            <a:spAutoFit/>
          </a:bodyPr>
          <a:lstStyle/>
          <a:p>
            <a:r>
              <a:rPr lang="zh-CN" altLang="en-US" sz="4800" dirty="0">
                <a:solidFill>
                  <a:srgbClr val="003F88"/>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rPr>
              <a:t>中国</a:t>
            </a:r>
            <a:r>
              <a:rPr lang="zh-CN" altLang="en-US" sz="4800" dirty="0">
                <a:solidFill>
                  <a:srgbClr val="003F88"/>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rPr>
              <a:t>科学院大学</a:t>
            </a:r>
            <a:endParaRPr lang="zh-CN" altLang="en-US" sz="4800" dirty="0">
              <a:solidFill>
                <a:srgbClr val="003F88"/>
              </a:solidFill>
              <a:latin typeface="Aa林老师的字 (非商业使用)" panose="02010600010101010101" pitchFamily="2" charset="-122"/>
              <a:ea typeface="Aa林老师的字 (非商业使用)" panose="02010600010101010101" pitchFamily="2" charset="-122"/>
              <a:sym typeface="思源黑体" panose="020B0500000000000000" pitchFamily="34" charset="-122"/>
            </a:endParaRPr>
          </a:p>
        </p:txBody>
      </p:sp>
      <p:sp>
        <p:nvSpPr>
          <p:cNvPr id="70" name="文本框 69"/>
          <p:cNvSpPr txBox="1"/>
          <p:nvPr/>
        </p:nvSpPr>
        <p:spPr>
          <a:xfrm>
            <a:off x="3929908" y="2321064"/>
            <a:ext cx="3879850" cy="306705"/>
          </a:xfrm>
          <a:prstGeom prst="rect">
            <a:avLst/>
          </a:prstGeom>
          <a:noFill/>
        </p:spPr>
        <p:txBody>
          <a:bodyPr wrap="none" rtlCol="0">
            <a:spAutoFit/>
          </a:bodyPr>
          <a:lstStyle/>
          <a:p>
            <a:r>
              <a:rPr lang="en-US" altLang="zh-CN" sz="1400" b="1" i="0" dirty="0">
                <a:solidFill>
                  <a:srgbClr val="003F88"/>
                </a:solidFill>
                <a:effectLst/>
                <a:latin typeface="思源黑体" panose="020B0500000000000000" pitchFamily="34" charset="-122"/>
                <a:ea typeface="思源黑体" panose="020B0500000000000000" pitchFamily="34" charset="-122"/>
                <a:sym typeface="思源黑体" panose="020B0500000000000000" pitchFamily="34" charset="-122"/>
              </a:rPr>
              <a:t>University of Chinese Academy of Sciences</a:t>
            </a:r>
            <a:endParaRPr lang="zh-CN" altLang="en-US" sz="1400" b="1" i="0" dirty="0">
              <a:solidFill>
                <a:srgbClr val="003F88"/>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p:cNvSpPr/>
          <p:nvPr/>
        </p:nvSpPr>
        <p:spPr>
          <a:xfrm>
            <a:off x="1706880" y="-6985"/>
            <a:ext cx="8778240" cy="6887210"/>
          </a:xfrm>
          <a:prstGeom prst="rect">
            <a:avLst/>
          </a:prstGeom>
          <a:blipFill dpi="0" rotWithShape="1">
            <a:blip r:embed="rId1">
              <a:alphaModFix amt="5000"/>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0" name="组合 149"/>
          <p:cNvGrpSpPr/>
          <p:nvPr/>
        </p:nvGrpSpPr>
        <p:grpSpPr>
          <a:xfrm rot="10800000">
            <a:off x="-10795" y="-6985"/>
            <a:ext cx="12230100" cy="6877685"/>
            <a:chOff x="-10795" y="-6985"/>
            <a:chExt cx="12230100" cy="6877685"/>
          </a:xfrm>
        </p:grpSpPr>
        <p:sp>
          <p:nvSpPr>
            <p:cNvPr id="151" name="任意多边形 90"/>
            <p:cNvSpPr/>
            <p:nvPr/>
          </p:nvSpPr>
          <p:spPr>
            <a:xfrm>
              <a:off x="-10795" y="-6985"/>
              <a:ext cx="799465" cy="6413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4" h="821">
                  <a:moveTo>
                    <a:pt x="0" y="0"/>
                  </a:moveTo>
                  <a:lnTo>
                    <a:pt x="1024" y="0"/>
                  </a:lnTo>
                  <a:lnTo>
                    <a:pt x="1024" y="13"/>
                  </a:lnTo>
                  <a:cubicBezTo>
                    <a:pt x="1001" y="463"/>
                    <a:pt x="629" y="821"/>
                    <a:pt x="174" y="821"/>
                  </a:cubicBezTo>
                  <a:cubicBezTo>
                    <a:pt x="117" y="821"/>
                    <a:pt x="61" y="815"/>
                    <a:pt x="7" y="805"/>
                  </a:cubicBezTo>
                  <a:lnTo>
                    <a:pt x="0" y="803"/>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2" name="任意多边形 91"/>
            <p:cNvSpPr/>
            <p:nvPr/>
          </p:nvSpPr>
          <p:spPr>
            <a:xfrm>
              <a:off x="11304905" y="6111240"/>
              <a:ext cx="914400" cy="759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0" h="1196">
                  <a:moveTo>
                    <a:pt x="852" y="0"/>
                  </a:moveTo>
                  <a:cubicBezTo>
                    <a:pt x="1072" y="0"/>
                    <a:pt x="1273" y="84"/>
                    <a:pt x="1424" y="221"/>
                  </a:cubicBezTo>
                  <a:lnTo>
                    <a:pt x="1440" y="236"/>
                  </a:lnTo>
                  <a:lnTo>
                    <a:pt x="1440" y="1196"/>
                  </a:lnTo>
                  <a:lnTo>
                    <a:pt x="73" y="1196"/>
                  </a:lnTo>
                  <a:lnTo>
                    <a:pt x="67" y="1183"/>
                  </a:lnTo>
                  <a:cubicBezTo>
                    <a:pt x="24" y="1081"/>
                    <a:pt x="0" y="969"/>
                    <a:pt x="0" y="852"/>
                  </a:cubicBezTo>
                  <a:cubicBezTo>
                    <a:pt x="0" y="381"/>
                    <a:pt x="381" y="0"/>
                    <a:pt x="852" y="0"/>
                  </a:cubicBez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3" name="椭圆 152"/>
            <p:cNvSpPr/>
            <p:nvPr/>
          </p:nvSpPr>
          <p:spPr>
            <a:xfrm>
              <a:off x="11527790" y="5535930"/>
              <a:ext cx="377825" cy="37782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4" name="椭圆 153"/>
            <p:cNvSpPr/>
            <p:nvPr/>
          </p:nvSpPr>
          <p:spPr>
            <a:xfrm>
              <a:off x="400685" y="817245"/>
              <a:ext cx="271145" cy="27114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5" name="椭圆 154"/>
            <p:cNvSpPr/>
            <p:nvPr/>
          </p:nvSpPr>
          <p:spPr>
            <a:xfrm>
              <a:off x="10687050" y="6111240"/>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6" name="椭圆 155"/>
            <p:cNvSpPr/>
            <p:nvPr/>
          </p:nvSpPr>
          <p:spPr>
            <a:xfrm>
              <a:off x="922655" y="273685"/>
              <a:ext cx="617855" cy="617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7" name="椭圆 156"/>
            <p:cNvSpPr/>
            <p:nvPr/>
          </p:nvSpPr>
          <p:spPr>
            <a:xfrm>
              <a:off x="11727180" y="482473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8" name="椭圆 157"/>
            <p:cNvSpPr/>
            <p:nvPr/>
          </p:nvSpPr>
          <p:spPr>
            <a:xfrm>
              <a:off x="270510" y="1393190"/>
              <a:ext cx="236855" cy="236855"/>
            </a:xfrm>
            <a:prstGeom prst="ellipse">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7" name="文本框 56"/>
          <p:cNvSpPr txBox="1"/>
          <p:nvPr/>
        </p:nvSpPr>
        <p:spPr>
          <a:xfrm>
            <a:off x="4632960" y="1141095"/>
            <a:ext cx="2923540" cy="2646878"/>
          </a:xfrm>
          <a:prstGeom prst="rect">
            <a:avLst/>
          </a:prstGeom>
          <a:noFill/>
        </p:spPr>
        <p:txBody>
          <a:bodyPr wrap="square" rtlCol="0">
            <a:spAutoFit/>
          </a:bodyPr>
          <a:lstStyle/>
          <a:p>
            <a:pPr algn="ctr"/>
            <a:r>
              <a:rPr lang="en-US" altLang="zh-CN" sz="16600" dirty="0">
                <a:solidFill>
                  <a:srgbClr val="003F88"/>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a:t>
            </a:r>
            <a:endParaRPr lang="en-US" altLang="zh-CN" sz="16600" dirty="0">
              <a:solidFill>
                <a:srgbClr val="003F88"/>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sp>
        <p:nvSpPr>
          <p:cNvPr id="27" name="文本框 26"/>
          <p:cNvSpPr txBox="1"/>
          <p:nvPr/>
        </p:nvSpPr>
        <p:spPr>
          <a:xfrm>
            <a:off x="3720465" y="3554095"/>
            <a:ext cx="5802630" cy="706755"/>
          </a:xfrm>
          <a:prstGeom prst="rect">
            <a:avLst/>
          </a:prstGeom>
          <a:noFill/>
        </p:spPr>
        <p:txBody>
          <a:bodyPr wrap="square" rtlCol="0">
            <a:spAutoFit/>
          </a:bodyPr>
          <a:lstStyle/>
          <a:p>
            <a:pPr algn="l"/>
            <a:r>
              <a:rPr lang="en-US" altLang="zh-CN" sz="4000">
                <a:solidFill>
                  <a:srgbClr val="003F88"/>
                </a:solidFill>
                <a:latin typeface="思源黑体" panose="020B0500000000000000" pitchFamily="34" charset="-122"/>
                <a:ea typeface="思源黑体" panose="020B0500000000000000" pitchFamily="34" charset="-122"/>
                <a:sym typeface="思源黑体" panose="020B0500000000000000" pitchFamily="34" charset="-122"/>
              </a:rPr>
              <a:t>In-context Learning</a:t>
            </a:r>
            <a:endParaRPr lang="zh-CN" altLang="en-US" sz="4000" b="1">
              <a:solidFill>
                <a:srgbClr val="003F88"/>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8" name="Text Placeholder 8"/>
          <p:cNvSpPr txBox="1"/>
          <p:nvPr>
            <p:custDataLst>
              <p:tags r:id="rId2"/>
            </p:custDataLst>
          </p:nvPr>
        </p:nvSpPr>
        <p:spPr>
          <a:xfrm>
            <a:off x="781416" y="1130567"/>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en-US" altLang="zh-CN"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定义</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143" name="Text Placeholder 9"/>
          <p:cNvSpPr txBox="1"/>
          <p:nvPr/>
        </p:nvSpPr>
        <p:spPr>
          <a:xfrm>
            <a:off x="781685" y="1526540"/>
            <a:ext cx="9338945" cy="894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lnSpc>
                <a:spcPct val="130000"/>
              </a:lnSpc>
            </a:pPr>
            <a:r>
              <a:rPr lang="zh-CN" altLang="en-US" sz="1800" dirty="0">
                <a:solidFill>
                  <a:schemeClr val="tx1">
                    <a:lumMod val="85000"/>
                    <a:lumOff val="15000"/>
                  </a:schemeClr>
                </a:solidFill>
                <a:latin typeface="微软雅黑" panose="020B0503020204020204" charset="-122"/>
                <a:ea typeface="微软雅黑" panose="020B0503020204020204" charset="-122"/>
                <a:sym typeface="+mn-ea"/>
              </a:rPr>
              <a:t>In-</a:t>
            </a:r>
            <a:r>
              <a:rPr lang="en-US" altLang="zh-CN" sz="1800" dirty="0">
                <a:solidFill>
                  <a:schemeClr val="tx1">
                    <a:lumMod val="85000"/>
                    <a:lumOff val="15000"/>
                  </a:schemeClr>
                </a:solidFill>
                <a:latin typeface="微软雅黑" panose="020B0503020204020204" charset="-122"/>
                <a:ea typeface="微软雅黑" panose="020B0503020204020204" charset="-122"/>
                <a:sym typeface="+mn-ea"/>
              </a:rPr>
              <a:t>C</a:t>
            </a:r>
            <a:r>
              <a:rPr lang="zh-CN" altLang="en-US" sz="1800" dirty="0">
                <a:solidFill>
                  <a:schemeClr val="tx1">
                    <a:lumMod val="85000"/>
                    <a:lumOff val="15000"/>
                  </a:schemeClr>
                </a:solidFill>
                <a:latin typeface="微软雅黑" panose="020B0503020204020204" charset="-122"/>
                <a:ea typeface="微软雅黑" panose="020B0503020204020204" charset="-122"/>
                <a:sym typeface="+mn-ea"/>
              </a:rPr>
              <a:t>ontext Learning是利用已经预训练好的大型模型，通过少量的上下文示例来推理和解决</a:t>
            </a:r>
            <a:r>
              <a:rPr lang="zh-CN" altLang="en-US" sz="1800" b="1" dirty="0">
                <a:solidFill>
                  <a:schemeClr val="tx1">
                    <a:lumMod val="85000"/>
                    <a:lumOff val="15000"/>
                  </a:schemeClr>
                </a:solidFill>
                <a:latin typeface="微软雅黑" panose="020B0503020204020204" charset="-122"/>
                <a:ea typeface="微软雅黑" panose="020B0503020204020204" charset="-122"/>
                <a:sym typeface="+mn-ea"/>
              </a:rPr>
              <a:t>新任务</a:t>
            </a:r>
            <a:r>
              <a:rPr lang="zh-CN" altLang="en-US" sz="1800" dirty="0">
                <a:solidFill>
                  <a:schemeClr val="tx1">
                    <a:lumMod val="85000"/>
                    <a:lumOff val="15000"/>
                  </a:schemeClr>
                </a:solidFill>
                <a:latin typeface="微软雅黑" panose="020B0503020204020204" charset="-122"/>
                <a:ea typeface="微软雅黑" panose="020B0503020204020204" charset="-122"/>
                <a:sym typeface="+mn-ea"/>
              </a:rPr>
              <a:t>的技术。在无需微调模型的情况下，只需修改示例和模板就能适应新的任务；</a:t>
            </a:r>
            <a:endPar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p:nvPr>
            <p:custDataLst>
              <p:tags r:id="rId3"/>
            </p:custDataLst>
          </p:nvPr>
        </p:nvPicPr>
        <p:blipFill>
          <a:blip r:embed="rId4"/>
        </p:blipFill>
        <p:spPr>
          <a:xfrm>
            <a:off x="2047240" y="2384637"/>
            <a:ext cx="7426960" cy="2796540"/>
          </a:xfrm>
          <a:prstGeom prst="rect">
            <a:avLst/>
          </a:prstGeom>
        </p:spPr>
      </p:pic>
      <p:sp>
        <p:nvSpPr>
          <p:cNvPr id="102" name="矩形 101"/>
          <p:cNvSpPr/>
          <p:nvPr>
            <p:custDataLst>
              <p:tags r:id="rId5"/>
            </p:custDataLst>
          </p:nvPr>
        </p:nvSpPr>
        <p:spPr>
          <a:xfrm>
            <a:off x="798407" y="5270077"/>
            <a:ext cx="10659533" cy="1568450"/>
          </a:xfrm>
          <a:prstGeom prst="rect">
            <a:avLst/>
          </a:prstGeom>
        </p:spPr>
        <p:txBody>
          <a:bodyPr wrap="square">
            <a:spAutoFit/>
          </a:bodyPr>
          <a:p>
            <a:pPr fontAlgn="auto">
              <a:lnSpc>
                <a:spcPct val="150000"/>
              </a:lnSpc>
            </a:pPr>
            <a:r>
              <a:rPr lang="en-US" altLang="zh-CN" sz="1600" b="1" dirty="0">
                <a:solidFill>
                  <a:schemeClr val="tx1">
                    <a:lumMod val="85000"/>
                    <a:lumOff val="15000"/>
                  </a:schemeClr>
                </a:solidFill>
                <a:latin typeface="微软雅黑" panose="020B0503020204020204" charset="-122"/>
                <a:ea typeface="微软雅黑" panose="020B0503020204020204" charset="-122"/>
                <a:sym typeface="+mn-ea"/>
              </a:rPr>
              <a:t>Input</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上下文示例</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查询文本</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a:p>
            <a:pPr indent="457200" fontAlgn="auto">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根据已标注的示例，模型可以学习和理解任务的模式；然后根据查询文本进行推理，并输出结果；</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a:p>
            <a:pPr fontAlgn="auto">
              <a:lnSpc>
                <a:spcPct val="150000"/>
              </a:lnSpc>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示例准备：</a:t>
            </a:r>
            <a:r>
              <a:rPr lang="zh-CN" altLang="en-US" sz="1600" dirty="0">
                <a:solidFill>
                  <a:schemeClr val="tx1">
                    <a:lumMod val="85000"/>
                    <a:lumOff val="15000"/>
                  </a:schemeClr>
                </a:solidFill>
                <a:latin typeface="微软雅黑" panose="020B0503020204020204" charset="-122"/>
                <a:ea typeface="微软雅黑" panose="020B0503020204020204" charset="-122"/>
              </a:rPr>
              <a:t>预先标注好的示例（“Delicious food!”），并赋予情感标签（1 表示正面情感，0 表示负面情感）。</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a:p>
            <a:pPr fontAlgn="auto">
              <a:lnSpc>
                <a:spcPct val="150000"/>
              </a:lnSpc>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Template</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：模板将示例格式化，其定义了如何将文本和标签</a:t>
            </a: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结合</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起来展示给模型。</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Tree>
    <p:custDataLst>
      <p:tags r:id="rId6"/>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60032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1" name="图片 1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22" name="圆角矩形 19"/>
          <p:cNvSpPr/>
          <p:nvPr>
            <p:custDataLst>
              <p:tags r:id="rId2"/>
            </p:custDataLst>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23" name="圆角矩形 20"/>
          <p:cNvSpPr/>
          <p:nvPr>
            <p:custDataLst>
              <p:tags r:id="rId3"/>
            </p:custDataLst>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24" name="空心弧 123"/>
          <p:cNvSpPr/>
          <p:nvPr>
            <p:custDataLst>
              <p:tags r:id="rId4"/>
            </p:custDataLst>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25" name="任意多边形 22"/>
          <p:cNvSpPr/>
          <p:nvPr>
            <p:custDataLst>
              <p:tags r:id="rId5"/>
            </p:custDataLst>
          </p:nvPr>
        </p:nvSpPr>
        <p:spPr bwMode="auto">
          <a:xfrm>
            <a:off x="2648708" y="1679047"/>
            <a:ext cx="317106"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126" name="TextBox 13"/>
          <p:cNvSpPr txBox="1"/>
          <p:nvPr>
            <p:custDataLst>
              <p:tags r:id="rId6"/>
            </p:custDataLst>
          </p:nvPr>
        </p:nvSpPr>
        <p:spPr>
          <a:xfrm>
            <a:off x="4116183" y="1614016"/>
            <a:ext cx="3884098" cy="1128395"/>
          </a:xfrm>
          <a:prstGeom prst="rect">
            <a:avLst/>
          </a:prstGeom>
          <a:noFill/>
        </p:spPr>
        <p:txBody>
          <a:bodyPr wrap="square" lIns="0" tIns="0" rIns="0" bIns="0" rtlCol="0">
            <a:spAutoFit/>
          </a:bodyPr>
          <a:lstStyle/>
          <a:p>
            <a:pPr algn="l">
              <a:lnSpc>
                <a:spcPts val="2200"/>
              </a:lnSpc>
            </a:pP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示例选择的目标：回答哪些示例对于ICL是好的选择？</a:t>
            </a:r>
            <a:endParaRPr sz="16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a:p>
            <a:pPr algn="l">
              <a:lnSpc>
                <a:spcPts val="2200"/>
              </a:lnSpc>
            </a:pP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两种方法：基于预定义指标的无监督方法和监督方法。</a:t>
            </a:r>
            <a:endParaRPr sz="16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127" name="TextBox 14"/>
          <p:cNvSpPr txBox="1"/>
          <p:nvPr>
            <p:custDataLst>
              <p:tags r:id="rId7"/>
            </p:custDataLst>
          </p:nvPr>
        </p:nvSpPr>
        <p:spPr>
          <a:xfrm>
            <a:off x="2192950" y="2142888"/>
            <a:ext cx="1228622" cy="338455"/>
          </a:xfrm>
          <a:prstGeom prst="rect">
            <a:avLst/>
          </a:prstGeom>
          <a:noFill/>
        </p:spPr>
        <p:txBody>
          <a:bodyPr wrap="square" lIns="0" tIns="0" rIns="0" bIns="0" rtlCol="0">
            <a:spAutoFit/>
          </a:bodyPr>
          <a:lstStyle/>
          <a:p>
            <a:pPr algn="ctr"/>
            <a:r>
              <a:rPr lang="zh-CN" altLang="en-US" sz="2200" dirty="0">
                <a:solidFill>
                  <a:schemeClr val="bg1"/>
                </a:solidFill>
                <a:latin typeface="思源黑体 Normal" panose="020B0400000000000000" pitchFamily="34" charset="-122"/>
                <a:ea typeface="思源黑体 Normal" panose="020B0400000000000000" pitchFamily="34" charset="-122"/>
              </a:rPr>
              <a:t>示例</a:t>
            </a:r>
            <a:r>
              <a:rPr lang="zh-CN" altLang="en-US" sz="2200" dirty="0">
                <a:solidFill>
                  <a:schemeClr val="bg1"/>
                </a:solidFill>
                <a:latin typeface="思源黑体 Normal" panose="020B0400000000000000" pitchFamily="34" charset="-122"/>
                <a:ea typeface="思源黑体 Normal" panose="020B0400000000000000" pitchFamily="34" charset="-122"/>
              </a:rPr>
              <a:t>选择</a:t>
            </a:r>
            <a:endParaRPr lang="zh-CN" altLang="en-US" sz="2200" dirty="0">
              <a:solidFill>
                <a:schemeClr val="bg1"/>
              </a:solidFill>
              <a:latin typeface="思源黑体 Normal" panose="020B0400000000000000" pitchFamily="34" charset="-122"/>
              <a:ea typeface="思源黑体 Normal" panose="020B0400000000000000" pitchFamily="34" charset="-122"/>
            </a:endParaRPr>
          </a:p>
        </p:txBody>
      </p:sp>
      <p:sp>
        <p:nvSpPr>
          <p:cNvPr id="131" name="任意多边形 29"/>
          <p:cNvSpPr/>
          <p:nvPr>
            <p:custDataLst>
              <p:tags r:id="rId8"/>
            </p:custDataLst>
          </p:nvPr>
        </p:nvSpPr>
        <p:spPr bwMode="auto">
          <a:xfrm>
            <a:off x="9158669" y="341659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133" name="TextBox 14"/>
          <p:cNvSpPr txBox="1"/>
          <p:nvPr>
            <p:custDataLst>
              <p:tags r:id="rId9"/>
            </p:custDataLst>
          </p:nvPr>
        </p:nvSpPr>
        <p:spPr>
          <a:xfrm>
            <a:off x="8624876" y="3801387"/>
            <a:ext cx="1228622" cy="338455"/>
          </a:xfrm>
          <a:prstGeom prst="rect">
            <a:avLst/>
          </a:prstGeom>
          <a:noFill/>
        </p:spPr>
        <p:txBody>
          <a:bodyPr wrap="square" lIns="0" tIns="0" rIns="0" bIns="0" rtlCol="0">
            <a:spAutoFit/>
          </a:bodyPr>
          <a:lstStyle/>
          <a:p>
            <a:pPr algn="ctr"/>
            <a:r>
              <a:rPr lang="zh-CN" altLang="en-US" sz="2200" dirty="0">
                <a:solidFill>
                  <a:schemeClr val="bg1"/>
                </a:solidFill>
                <a:latin typeface="思源黑体 Normal" panose="020B0400000000000000" pitchFamily="34" charset="-122"/>
                <a:ea typeface="思源黑体 Normal" panose="020B0400000000000000" pitchFamily="34" charset="-122"/>
              </a:rPr>
              <a:t>视觉</a:t>
            </a:r>
            <a:r>
              <a:rPr lang="en-US" altLang="zh-CN" sz="2200" dirty="0">
                <a:solidFill>
                  <a:schemeClr val="bg1"/>
                </a:solidFill>
                <a:latin typeface="思源黑体 Normal" panose="020B0400000000000000" pitchFamily="34" charset="-122"/>
                <a:ea typeface="思源黑体 Normal" panose="020B0400000000000000" pitchFamily="34" charset="-122"/>
              </a:rPr>
              <a:t>ICL</a:t>
            </a:r>
            <a:endParaRPr lang="en-US" altLang="zh-CN" sz="2200" dirty="0">
              <a:solidFill>
                <a:schemeClr val="bg1"/>
              </a:solidFill>
              <a:latin typeface="思源黑体 Normal" panose="020B0400000000000000" pitchFamily="34" charset="-122"/>
              <a:ea typeface="思源黑体 Normal" panose="020B0400000000000000" pitchFamily="34" charset="-122"/>
            </a:endParaRPr>
          </a:p>
        </p:txBody>
      </p:sp>
      <p:sp>
        <p:nvSpPr>
          <p:cNvPr id="134" name="圆角矩形 33"/>
          <p:cNvSpPr/>
          <p:nvPr>
            <p:custDataLst>
              <p:tags r:id="rId10"/>
            </p:custDataLst>
          </p:nvPr>
        </p:nvSpPr>
        <p:spPr>
          <a:xfrm rot="5400000" flipH="1">
            <a:off x="4908184" y="171862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35" name="圆角矩形 34"/>
          <p:cNvSpPr/>
          <p:nvPr>
            <p:custDataLst>
              <p:tags r:id="rId11"/>
            </p:custDataLst>
          </p:nvPr>
        </p:nvSpPr>
        <p:spPr>
          <a:xfrm>
            <a:off x="1921598" y="482739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36" name="空心弧 135"/>
          <p:cNvSpPr/>
          <p:nvPr>
            <p:custDataLst>
              <p:tags r:id="rId12"/>
            </p:custDataLst>
          </p:nvPr>
        </p:nvSpPr>
        <p:spPr>
          <a:xfrm rot="5400000" flipH="1">
            <a:off x="7997576" y="482739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37" name="Freeform 11"/>
          <p:cNvSpPr/>
          <p:nvPr>
            <p:custDataLst>
              <p:tags r:id="rId13"/>
            </p:custDataLst>
          </p:nvPr>
        </p:nvSpPr>
        <p:spPr bwMode="auto">
          <a:xfrm>
            <a:off x="2632542" y="5060734"/>
            <a:ext cx="326534"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Normal" panose="020B0400000000000000" pitchFamily="34" charset="-122"/>
              <a:ea typeface="思源黑体 Normal" panose="020B0400000000000000" pitchFamily="34" charset="-122"/>
            </a:endParaRPr>
          </a:p>
        </p:txBody>
      </p:sp>
      <p:sp>
        <p:nvSpPr>
          <p:cNvPr id="138" name="TextBox 14"/>
          <p:cNvSpPr txBox="1"/>
          <p:nvPr>
            <p:custDataLst>
              <p:tags r:id="rId14"/>
            </p:custDataLst>
          </p:nvPr>
        </p:nvSpPr>
        <p:spPr>
          <a:xfrm>
            <a:off x="2122170" y="5506085"/>
            <a:ext cx="1346835" cy="338455"/>
          </a:xfrm>
          <a:prstGeom prst="rect">
            <a:avLst/>
          </a:prstGeom>
          <a:noFill/>
        </p:spPr>
        <p:txBody>
          <a:bodyPr wrap="square" lIns="0" tIns="0" rIns="0" bIns="0" rtlCol="0">
            <a:spAutoFit/>
          </a:bodyPr>
          <a:lstStyle/>
          <a:p>
            <a:pPr algn="ctr"/>
            <a:r>
              <a:rPr lang="zh-CN" altLang="en-US" sz="2200" dirty="0">
                <a:solidFill>
                  <a:schemeClr val="bg1"/>
                </a:solidFill>
                <a:latin typeface="思源黑体 Normal" panose="020B0400000000000000" pitchFamily="34" charset="-122"/>
                <a:ea typeface="思源黑体 Normal" panose="020B0400000000000000" pitchFamily="34" charset="-122"/>
              </a:rPr>
              <a:t>示例</a:t>
            </a:r>
            <a:r>
              <a:rPr lang="zh-CN" altLang="en-US" sz="2200" dirty="0">
                <a:solidFill>
                  <a:schemeClr val="bg1"/>
                </a:solidFill>
                <a:latin typeface="思源黑体 Normal" panose="020B0400000000000000" pitchFamily="34" charset="-122"/>
                <a:ea typeface="思源黑体 Normal" panose="020B0400000000000000" pitchFamily="34" charset="-122"/>
              </a:rPr>
              <a:t>排序</a:t>
            </a:r>
            <a:endParaRPr lang="zh-CN" altLang="en-US" sz="2200" dirty="0">
              <a:solidFill>
                <a:schemeClr val="bg1"/>
              </a:solidFill>
              <a:latin typeface="思源黑体 Normal" panose="020B0400000000000000" pitchFamily="34" charset="-122"/>
              <a:ea typeface="思源黑体 Normal" panose="020B0400000000000000" pitchFamily="34" charset="-122"/>
            </a:endParaRPr>
          </a:p>
        </p:txBody>
      </p:sp>
      <p:sp>
        <p:nvSpPr>
          <p:cNvPr id="139" name="TextBox 13"/>
          <p:cNvSpPr txBox="1"/>
          <p:nvPr>
            <p:custDataLst>
              <p:tags r:id="rId15"/>
            </p:custDataLst>
          </p:nvPr>
        </p:nvSpPr>
        <p:spPr>
          <a:xfrm>
            <a:off x="4086018" y="5088552"/>
            <a:ext cx="3884098" cy="845820"/>
          </a:xfrm>
          <a:prstGeom prst="rect">
            <a:avLst/>
          </a:prstGeom>
          <a:noFill/>
        </p:spPr>
        <p:txBody>
          <a:bodyPr wrap="square" lIns="0" tIns="0" rIns="0" bIns="0" rtlCol="0">
            <a:spAutoFit/>
          </a:bodyPr>
          <a:lstStyle/>
          <a:p>
            <a:pPr algn="l">
              <a:lnSpc>
                <a:spcPts val="2200"/>
              </a:lnSpc>
            </a:pP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示例排序的重要性：</a:t>
            </a:r>
            <a:r>
              <a:rPr lang="zh-CN" sz="1600" dirty="0">
                <a:solidFill>
                  <a:schemeClr val="tx1">
                    <a:lumMod val="75000"/>
                    <a:lumOff val="25000"/>
                  </a:schemeClr>
                </a:solidFill>
                <a:latin typeface="思源黑体 Normal" panose="020B0400000000000000" pitchFamily="34" charset="-122"/>
                <a:ea typeface="思源黑体 Normal" panose="020B0400000000000000" pitchFamily="34" charset="-122"/>
              </a:rPr>
              <a:t>示例</a:t>
            </a: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排序方式会影响ICL的性能，不同的排序可能导致不同的推理结果</a:t>
            </a:r>
            <a:endParaRPr sz="16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2" name="圆角矩形 19"/>
          <p:cNvSpPr/>
          <p:nvPr>
            <p:custDataLst>
              <p:tags r:id="rId16"/>
            </p:custDataLst>
          </p:nvPr>
        </p:nvSpPr>
        <p:spPr>
          <a:xfrm rot="5400000" flipH="1">
            <a:off x="4908239" y="-328"/>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Normal" panose="020B0400000000000000" pitchFamily="34" charset="-122"/>
              <a:ea typeface="思源黑体 Normal" panose="020B0400000000000000" pitchFamily="34" charset="-122"/>
            </a:endParaRPr>
          </a:p>
        </p:txBody>
      </p:sp>
      <p:sp>
        <p:nvSpPr>
          <p:cNvPr id="3" name="圆角矩形 20"/>
          <p:cNvSpPr/>
          <p:nvPr>
            <p:custDataLst>
              <p:tags r:id="rId17"/>
            </p:custDataLst>
          </p:nvPr>
        </p:nvSpPr>
        <p:spPr>
          <a:xfrm>
            <a:off x="1933685" y="3108445"/>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Normal" panose="020B0400000000000000" pitchFamily="34" charset="-122"/>
              <a:ea typeface="思源黑体 Normal" panose="020B0400000000000000" pitchFamily="34" charset="-122"/>
            </a:endParaRPr>
          </a:p>
        </p:txBody>
      </p:sp>
      <p:sp>
        <p:nvSpPr>
          <p:cNvPr id="4" name="空心弧 3"/>
          <p:cNvSpPr/>
          <p:nvPr>
            <p:custDataLst>
              <p:tags r:id="rId18"/>
            </p:custDataLst>
          </p:nvPr>
        </p:nvSpPr>
        <p:spPr>
          <a:xfrm rot="5400000" flipH="1">
            <a:off x="8000512" y="3108445"/>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Normal" panose="020B0400000000000000" pitchFamily="34" charset="-122"/>
              <a:ea typeface="思源黑体 Normal" panose="020B0400000000000000" pitchFamily="34" charset="-122"/>
            </a:endParaRPr>
          </a:p>
        </p:txBody>
      </p:sp>
      <p:sp>
        <p:nvSpPr>
          <p:cNvPr id="6" name="TextBox 13"/>
          <p:cNvSpPr txBox="1"/>
          <p:nvPr>
            <p:custDataLst>
              <p:tags r:id="rId19"/>
            </p:custDataLst>
          </p:nvPr>
        </p:nvSpPr>
        <p:spPr>
          <a:xfrm>
            <a:off x="4102848" y="3443451"/>
            <a:ext cx="3884098" cy="563880"/>
          </a:xfrm>
          <a:prstGeom prst="rect">
            <a:avLst/>
          </a:prstGeom>
          <a:noFill/>
        </p:spPr>
        <p:txBody>
          <a:bodyPr wrap="square" lIns="0" tIns="0" rIns="0" bIns="0" rtlCol="0">
            <a:spAutoFit/>
          </a:bodyPr>
          <a:p>
            <a:pPr algn="l">
              <a:lnSpc>
                <a:spcPts val="2200"/>
              </a:lnSpc>
            </a:pP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示</a:t>
            </a:r>
            <a:r>
              <a:rPr lang="zh-CN" sz="1600" dirty="0">
                <a:solidFill>
                  <a:schemeClr val="tx1">
                    <a:lumMod val="75000"/>
                    <a:lumOff val="25000"/>
                  </a:schemeClr>
                </a:solidFill>
                <a:latin typeface="思源黑体 Normal" panose="020B0400000000000000" pitchFamily="34" charset="-122"/>
                <a:ea typeface="思源黑体 Normal" panose="020B0400000000000000" pitchFamily="34" charset="-122"/>
              </a:rPr>
              <a:t>例</a:t>
            </a:r>
            <a:r>
              <a:rPr sz="1600" dirty="0">
                <a:solidFill>
                  <a:schemeClr val="tx1">
                    <a:lumMod val="75000"/>
                    <a:lumOff val="25000"/>
                  </a:schemeClr>
                </a:solidFill>
                <a:latin typeface="思源黑体 Normal" panose="020B0400000000000000" pitchFamily="34" charset="-122"/>
                <a:ea typeface="思源黑体 Normal" panose="020B0400000000000000" pitchFamily="34" charset="-122"/>
              </a:rPr>
              <a:t>重格式化的目标：调整现有示例的表示形式，以更好地适应模型的推理过程。</a:t>
            </a:r>
            <a:endParaRPr sz="16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7" name="TextBox 14"/>
          <p:cNvSpPr txBox="1"/>
          <p:nvPr>
            <p:custDataLst>
              <p:tags r:id="rId20"/>
            </p:custDataLst>
          </p:nvPr>
        </p:nvSpPr>
        <p:spPr>
          <a:xfrm>
            <a:off x="2193585" y="3756423"/>
            <a:ext cx="1228622" cy="676910"/>
          </a:xfrm>
          <a:prstGeom prst="rect">
            <a:avLst/>
          </a:prstGeom>
          <a:noFill/>
        </p:spPr>
        <p:txBody>
          <a:bodyPr wrap="square" lIns="0" tIns="0" rIns="0" bIns="0" rtlCol="0">
            <a:spAutoFit/>
          </a:bodyPr>
          <a:p>
            <a:pPr algn="ctr"/>
            <a:r>
              <a:rPr lang="zh-CN" altLang="en-US" sz="2200" dirty="0">
                <a:solidFill>
                  <a:schemeClr val="bg1"/>
                </a:solidFill>
                <a:latin typeface="思源黑体 Normal" panose="020B0400000000000000" pitchFamily="34" charset="-122"/>
                <a:ea typeface="思源黑体 Normal" panose="020B0400000000000000" pitchFamily="34" charset="-122"/>
              </a:rPr>
              <a:t>示例重</a:t>
            </a:r>
            <a:r>
              <a:rPr lang="zh-CN" altLang="en-US" sz="2200" dirty="0">
                <a:solidFill>
                  <a:schemeClr val="bg1"/>
                </a:solidFill>
                <a:latin typeface="思源黑体 Normal" panose="020B0400000000000000" pitchFamily="34" charset="-122"/>
                <a:ea typeface="思源黑体 Normal" panose="020B0400000000000000" pitchFamily="34" charset="-122"/>
              </a:rPr>
              <a:t>格式化</a:t>
            </a:r>
            <a:endParaRPr lang="zh-CN" altLang="en-US" sz="2200" dirty="0">
              <a:solidFill>
                <a:schemeClr val="bg1"/>
              </a:solidFill>
              <a:latin typeface="思源黑体 Normal" panose="020B0400000000000000" pitchFamily="34" charset="-122"/>
              <a:ea typeface="思源黑体 Normal" panose="020B0400000000000000" pitchFamily="34" charset="-122"/>
            </a:endParaRPr>
          </a:p>
        </p:txBody>
      </p:sp>
      <p:sp>
        <p:nvSpPr>
          <p:cNvPr id="9" name="任意多边形 29"/>
          <p:cNvSpPr/>
          <p:nvPr>
            <p:custDataLst>
              <p:tags r:id="rId21"/>
            </p:custDataLst>
          </p:nvPr>
        </p:nvSpPr>
        <p:spPr bwMode="auto">
          <a:xfrm>
            <a:off x="2598484" y="341278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noAutofit/>
          </a:bodyPr>
          <a:p>
            <a:endParaRPr lang="zh-CN" altLang="en-US" dirty="0">
              <a:latin typeface="思源黑体 Normal" panose="020B0400000000000000" pitchFamily="34" charset="-122"/>
              <a:ea typeface="思源黑体 Normal" panose="020B0400000000000000" pitchFamily="34" charset="-122"/>
            </a:endParaRPr>
          </a:p>
        </p:txBody>
      </p:sp>
      <p:sp>
        <p:nvSpPr>
          <p:cNvPr id="10" name="文本框 9"/>
          <p:cNvSpPr txBox="1"/>
          <p:nvPr>
            <p:custDataLst>
              <p:tags r:id="rId22"/>
            </p:custDataLst>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fade">
                                      <p:cBhvr>
                                        <p:cTn id="14" dur="500"/>
                                        <p:tgtEl>
                                          <p:spTgt spid="1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500"/>
                                        <p:tgtEl>
                                          <p:spTgt spid="1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barn(inVertical)">
                                      <p:cBhvr>
                                        <p:cTn id="27" dur="1000"/>
                                        <p:tgtEl>
                                          <p:spTgt spid="1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fade">
                                      <p:cBhvr>
                                        <p:cTn id="40" dur="500"/>
                                        <p:tgtEl>
                                          <p:spTgt spid="1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500"/>
                                        <p:tgtEl>
                                          <p:spTgt spid="1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barn(inVertical)">
                                      <p:cBhvr>
                                        <p:cTn id="50" dur="1000"/>
                                        <p:tgtEl>
                                          <p:spTgt spid="1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par>
                          <p:cTn id="64" fill="hold">
                            <p:stCondLst>
                              <p:cond delay="4000"/>
                            </p:stCondLst>
                            <p:childTnLst>
                              <p:par>
                                <p:cTn id="65" presetID="16" presetClass="entr" presetSubtype="21"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1000"/>
                                        <p:tgtEl>
                                          <p:spTgt spid="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ldLvl="0" animBg="1"/>
      <p:bldP spid="123" grpId="0" bldLvl="0" animBg="1"/>
      <p:bldP spid="124" grpId="0" bldLvl="0" animBg="1"/>
      <p:bldP spid="125" grpId="0" bldLvl="0" animBg="1"/>
      <p:bldP spid="126" grpId="0"/>
      <p:bldP spid="127" grpId="0"/>
      <p:bldP spid="131" grpId="0" bldLvl="0" animBg="1"/>
      <p:bldP spid="133" grpId="0"/>
      <p:bldP spid="134" grpId="0" bldLvl="0" animBg="1"/>
      <p:bldP spid="135" grpId="0" bldLvl="0" animBg="1"/>
      <p:bldP spid="136" grpId="0" bldLvl="0" animBg="1"/>
      <p:bldP spid="137" grpId="0" bldLvl="0" animBg="1"/>
      <p:bldP spid="138" grpId="0"/>
      <p:bldP spid="139" grpId="0"/>
      <p:bldP spid="2" grpId="0" bldLvl="0" animBg="1"/>
      <p:bldP spid="3" grpId="0" bldLvl="0" animBg="1"/>
      <p:bldP spid="4" grpId="0" bldLvl="0" animBg="1"/>
      <p:bldP spid="6" grpId="0"/>
      <p:bldP spid="7" grpId="0"/>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cxnSp>
        <p:nvCxnSpPr>
          <p:cNvPr id="127" name="Straight Connector 23"/>
          <p:cNvCxnSpPr/>
          <p:nvPr>
            <p:custDataLst>
              <p:tags r:id="rId2"/>
            </p:custDataLst>
          </p:nvPr>
        </p:nvCxnSpPr>
        <p:spPr bwMode="auto">
          <a:xfrm>
            <a:off x="5796081" y="1807433"/>
            <a:ext cx="0" cy="3996691"/>
          </a:xfrm>
          <a:prstGeom prst="line">
            <a:avLst/>
          </a:prstGeom>
          <a:noFill/>
          <a:ln w="12700" cap="flat" cmpd="sng" algn="ctr">
            <a:solidFill>
              <a:schemeClr val="tx1"/>
            </a:solidFill>
            <a:prstDash val="solid"/>
            <a:miter lim="800000"/>
          </a:ln>
          <a:effectLst/>
        </p:spPr>
      </p:cxnSp>
      <p:sp>
        <p:nvSpPr>
          <p:cNvPr id="138" name="Text Placeholder 8"/>
          <p:cNvSpPr txBox="1"/>
          <p:nvPr>
            <p:custDataLst>
              <p:tags r:id="rId3"/>
            </p:custDataLst>
          </p:nvPr>
        </p:nvSpPr>
        <p:spPr>
          <a:xfrm>
            <a:off x="1673591" y="1376947"/>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无监督</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方法</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139" name="Text Placeholder 9"/>
          <p:cNvSpPr txBox="1"/>
          <p:nvPr>
            <p:custDataLst>
              <p:tags r:id="rId4"/>
            </p:custDataLst>
          </p:nvPr>
        </p:nvSpPr>
        <p:spPr>
          <a:xfrm>
            <a:off x="1418590" y="2049780"/>
            <a:ext cx="2908300" cy="3853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20000"/>
              </a:lnSpc>
              <a:buNone/>
            </a:pPr>
            <a:r>
              <a:rPr sz="1800" b="1" dirty="0">
                <a:solidFill>
                  <a:schemeClr val="tx1"/>
                </a:solidFill>
                <a:latin typeface="微软雅黑" panose="020B0503020204020204" charset="-122"/>
                <a:ea typeface="微软雅黑" panose="020B0503020204020204" charset="-122"/>
                <a:sym typeface="Arial" panose="020B0704020202020204" pitchFamily="34" charset="0"/>
              </a:rPr>
              <a:t>距离度量方法</a:t>
            </a:r>
            <a:r>
              <a:rPr lang="zh-CN" altLang="en-US" sz="1800" b="1" dirty="0">
                <a:solidFill>
                  <a:schemeClr val="tx1"/>
                </a:solidFill>
                <a:latin typeface="微软雅黑" panose="020B0503020204020204" charset="-122"/>
                <a:ea typeface="微软雅黑" panose="020B0503020204020204" charset="-122"/>
                <a:sym typeface="Arial" panose="020B0704020202020204" pitchFamily="34" charset="0"/>
              </a:rPr>
              <a:t>：</a:t>
            </a:r>
            <a:endParaRPr lang="zh-CN" altLang="en-US" sz="18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基于𝑘近邻的无监督检索器，用于选择上下文中的示例。即检索与测试查询样本语义相似的示例来构建相应的提示。</a:t>
            </a:r>
            <a:endPar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r>
              <a:rPr lang="zh-CN" altLang="en-US" sz="1800" b="1" dirty="0">
                <a:solidFill>
                  <a:schemeClr val="tx1"/>
                </a:solidFill>
                <a:latin typeface="微软雅黑" panose="020B0503020204020204" charset="-122"/>
                <a:ea typeface="微软雅黑" panose="020B0503020204020204" charset="-122"/>
                <a:sym typeface="Arial" panose="020B0704020202020204" pitchFamily="34" charset="0"/>
              </a:rPr>
              <a:t>互信息方法：</a:t>
            </a:r>
            <a:endParaRPr lang="zh-CN" altLang="en-US" sz="18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通过选择在输入与模型输出之间</a:t>
            </a:r>
            <a:r>
              <a:rPr lang="zh-CN" altLang="en-US" sz="1800" b="1"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最大化互信息的提示模板</a:t>
            </a:r>
            <a:r>
              <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来优化提示选择。</a:t>
            </a:r>
            <a:endPar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p:txBody>
      </p:sp>
      <p:sp>
        <p:nvSpPr>
          <p:cNvPr id="142" name="Text Placeholder 8"/>
          <p:cNvSpPr txBox="1"/>
          <p:nvPr/>
        </p:nvSpPr>
        <p:spPr>
          <a:xfrm>
            <a:off x="8054706" y="1376947"/>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有监督方法</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Text Placeholder 8"/>
          <p:cNvSpPr txBox="1"/>
          <p:nvPr>
            <p:custDataLst>
              <p:tags r:id="rId5"/>
            </p:custDataLst>
          </p:nvPr>
        </p:nvSpPr>
        <p:spPr>
          <a:xfrm>
            <a:off x="4791710" y="989330"/>
            <a:ext cx="2009775" cy="3987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lgn="ctr">
              <a:buFont typeface="Wingdings" panose="05000000000000000000" charset="0"/>
              <a:buChar char=""/>
            </a:pPr>
            <a:r>
              <a:rPr lang="zh-CN" altLang="en-US" sz="2000" dirty="0">
                <a:solidFill>
                  <a:schemeClr val="bg1"/>
                </a:solidFill>
                <a:latin typeface="思源黑体 Normal" panose="020B0400000000000000" pitchFamily="34" charset="-122"/>
                <a:ea typeface="思源黑体 Normal" panose="020B0400000000000000" pitchFamily="34" charset="-122"/>
                <a:sym typeface="+mn-ea"/>
              </a:rPr>
              <a:t>示例选择</a:t>
            </a:r>
            <a:endParaRPr lang="zh-CN" altLang="en-US" sz="20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4" name="Text Placeholder 9"/>
          <p:cNvSpPr txBox="1"/>
          <p:nvPr>
            <p:custDataLst>
              <p:tags r:id="rId6"/>
            </p:custDataLst>
          </p:nvPr>
        </p:nvSpPr>
        <p:spPr>
          <a:xfrm>
            <a:off x="7360920" y="2049780"/>
            <a:ext cx="3397250" cy="3853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20000"/>
              </a:lnSpc>
              <a:buNone/>
            </a:pPr>
            <a:r>
              <a:rPr sz="1800" b="1" dirty="0">
                <a:solidFill>
                  <a:schemeClr val="tx1"/>
                </a:solidFill>
                <a:latin typeface="微软雅黑" panose="020B0503020204020204" charset="-122"/>
                <a:ea typeface="微软雅黑" panose="020B0503020204020204" charset="-122"/>
                <a:sym typeface="Arial" panose="020B0704020202020204" pitchFamily="34" charset="0"/>
              </a:rPr>
              <a:t>标注数据和语言模型检索</a:t>
            </a:r>
            <a:r>
              <a:rPr lang="zh-CN" sz="1800" b="1" dirty="0">
                <a:solidFill>
                  <a:schemeClr val="tx1"/>
                </a:solidFill>
                <a:latin typeface="微软雅黑" panose="020B0503020204020204" charset="-122"/>
                <a:ea typeface="微软雅黑" panose="020B0503020204020204" charset="-122"/>
                <a:sym typeface="Arial" panose="020B0704020202020204" pitchFamily="34" charset="0"/>
              </a:rPr>
              <a:t>：</a:t>
            </a:r>
            <a:endParaRPr lang="zh-CN" sz="1800" b="1" dirty="0">
              <a:solidFill>
                <a:schemeClr val="tx1"/>
              </a:solidFill>
              <a:latin typeface="微软雅黑" panose="020B0503020204020204" charset="-122"/>
              <a:ea typeface="微软雅黑" panose="020B0503020204020204" charset="-122"/>
              <a:sym typeface="Arial" panose="020B0704020202020204" pitchFamily="34" charset="0"/>
            </a:endParaRPr>
          </a:p>
          <a:p>
            <a:pPr marL="342900" indent="-342900">
              <a:lnSpc>
                <a:spcPct val="120000"/>
              </a:lnSpc>
              <a:buFont typeface="+mj-lt"/>
              <a:buAutoNum type="arabicPeriod"/>
            </a:pPr>
            <a:r>
              <a:rPr lang="zh-CN" altLang="en-US" sz="1800" b="1"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生成带注释的数据：</a:t>
            </a:r>
            <a:r>
              <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使用了语言模型（LM）对训练示例进行评分，并根据这些评分将示例标记为正例或负例。</a:t>
            </a:r>
            <a:endPar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342900" indent="-342900">
              <a:lnSpc>
                <a:spcPct val="120000"/>
              </a:lnSpc>
              <a:buFont typeface="+mj-lt"/>
              <a:buAutoNum type="arabicPeriod"/>
            </a:pPr>
            <a:r>
              <a:rPr lang="zh-CN" altLang="en-US" sz="1800" b="1"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训练密集检索器：</a:t>
            </a:r>
            <a:r>
              <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对比学习来训练一个密集检索器（dense retriever）。这个检索器的任务是从给定的训练数据中检索出与测试实例最相似的提示。</a:t>
            </a:r>
            <a:endParaRPr lang="zh-CN" altLang="en-US" sz="18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9">
                                            <p:txEl>
                                              <p:pRg st="0" end="0"/>
                                            </p:txEl>
                                          </p:spTgt>
                                        </p:tgtEl>
                                        <p:attrNameLst>
                                          <p:attrName>style.visibility</p:attrName>
                                        </p:attrNameLst>
                                      </p:cBhvr>
                                      <p:to>
                                        <p:strVal val="visible"/>
                                      </p:to>
                                    </p:set>
                                    <p:animEffect transition="in" filter="wipe(down)">
                                      <p:cBhvr>
                                        <p:cTn id="12" dur="500"/>
                                        <p:tgtEl>
                                          <p:spTgt spid="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9">
                                            <p:txEl>
                                              <p:pRg st="1" end="1"/>
                                            </p:txEl>
                                          </p:spTgt>
                                        </p:tgtEl>
                                        <p:attrNameLst>
                                          <p:attrName>style.visibility</p:attrName>
                                        </p:attrNameLst>
                                      </p:cBhvr>
                                      <p:to>
                                        <p:strVal val="visible"/>
                                      </p:to>
                                    </p:set>
                                    <p:animEffect transition="in" filter="wipe(down)">
                                      <p:cBhvr>
                                        <p:cTn id="17" dur="500"/>
                                        <p:tgtEl>
                                          <p:spTgt spid="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animEffect transition="in" filter="wipe(down)">
                                      <p:cBhvr>
                                        <p:cTn id="22" dur="500"/>
                                        <p:tgtEl>
                                          <p:spTgt spid="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9">
                                            <p:txEl>
                                              <p:pRg st="3" end="3"/>
                                            </p:txEl>
                                          </p:spTgt>
                                        </p:tgtEl>
                                        <p:attrNameLst>
                                          <p:attrName>style.visibility</p:attrName>
                                        </p:attrNameLst>
                                      </p:cBhvr>
                                      <p:to>
                                        <p:strVal val="visible"/>
                                      </p:to>
                                    </p:set>
                                    <p:animEffect transition="in" filter="wipe(down)">
                                      <p:cBhvr>
                                        <p:cTn id="27" dur="500"/>
                                        <p:tgtEl>
                                          <p:spTgt spid="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down)">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9" name="Text Placeholder 9"/>
          <p:cNvSpPr txBox="1"/>
          <p:nvPr>
            <p:custDataLst>
              <p:tags r:id="rId2"/>
            </p:custDataLst>
          </p:nvPr>
        </p:nvSpPr>
        <p:spPr>
          <a:xfrm>
            <a:off x="1418590" y="1661160"/>
            <a:ext cx="9613265" cy="4745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20000"/>
              </a:lnSpc>
              <a:buNone/>
            </a:pPr>
            <a:r>
              <a:rPr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rPr>
              <a:t>直接从LLMs生成示例</a:t>
            </a: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rPr>
              <a:t>：</a:t>
            </a:r>
            <a:endParaRPr lang="zh-CN" altLang="en-US"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问题：ICL高度依赖通常从外部数据集中选择的示例，这可能导致性能不稳定。</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方法：自生成上下文学习（SG-ICL），从LLM自身生成示例以减少对外部示例的依赖。</a:t>
            </a:r>
            <a:endParaRPr lang="zh-CN" altLang="en-US" sz="1600" b="1"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r>
              <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rPr>
              <a:t>位置编码方法：</a:t>
            </a:r>
            <a:endPar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问题：传统的上下文学习通常受长度限制，难以从大量示例中吸收监督信息，因此在少样本之外的场景中表现受限。</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方法：使用特殊的位置嵌入分别对示例进行</a:t>
            </a: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编码</a:t>
            </a: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，然后通过重新缩放的注意力机制将其提供给测试示例。</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r>
              <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rPr>
              <a:t>修改示例的潜在表示：</a:t>
            </a:r>
            <a:endPar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问题：上下文学习在许多情况下效果有限，难以定量控制，并占用上下文窗口空间。</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将上下文学习重新表述为上下文向量（ICV）。ICV的使用分为两步：首先，通过对示例进行前向传播，从LLM的潜在嵌入中创建上下文向量，该向量捕捉任务的关键信息；然后，在处理新查询时，通过ICV调整LLM的潜在状态，而不是在提示中添加示例。</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Text Placeholder 8"/>
          <p:cNvSpPr txBox="1"/>
          <p:nvPr>
            <p:custDataLst>
              <p:tags r:id="rId3"/>
            </p:custDataLst>
          </p:nvPr>
        </p:nvSpPr>
        <p:spPr>
          <a:xfrm>
            <a:off x="4791710" y="989330"/>
            <a:ext cx="2009775" cy="3987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lgn="ct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mn-ea"/>
              </a:rPr>
              <a:t>示例重格式化</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9" name="Text Placeholder 9"/>
          <p:cNvSpPr txBox="1"/>
          <p:nvPr>
            <p:custDataLst>
              <p:tags r:id="rId2"/>
            </p:custDataLst>
          </p:nvPr>
        </p:nvSpPr>
        <p:spPr>
          <a:xfrm>
            <a:off x="1418590" y="1661160"/>
            <a:ext cx="9613265" cy="4745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20000"/>
              </a:lnSpc>
              <a:buNone/>
            </a:pPr>
            <a:r>
              <a:rPr sz="1600" b="1" dirty="0">
                <a:solidFill>
                  <a:schemeClr val="tx1"/>
                </a:solidFill>
                <a:latin typeface="微软雅黑" panose="020B0503020204020204" charset="-122"/>
                <a:ea typeface="微软雅黑" panose="020B0503020204020204" charset="-122"/>
                <a:sym typeface="Arial" panose="020B0704020202020204" pitchFamily="34" charset="0"/>
              </a:rPr>
              <a:t>基于输入的相似性进行排序</a:t>
            </a:r>
            <a:r>
              <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rPr>
              <a:t>：</a:t>
            </a:r>
            <a:endPar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方法：根据示例与输入的接近程度进行排列，将最接近的示例放在最右边的位置。</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r>
              <a:rPr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rPr>
              <a:t>根据全局和局部熵度量（Entropy Metrics）确定排序</a:t>
            </a: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rPr>
              <a:t>：</a:t>
            </a:r>
            <a:endParaRPr lang="zh-CN" altLang="en-US" sz="1600" b="1" dirty="0">
              <a:solidFill>
                <a:schemeClr val="tx1"/>
              </a:solidFill>
              <a:latin typeface="微软雅黑" panose="020B0503020204020204" charset="-122"/>
              <a:ea typeface="微软雅黑" panose="020B0503020204020204" charset="-122"/>
              <a:cs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方法：基于候选排列在该集上的熵统计来识别高效的提示。</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r>
              <a:rPr sz="1600" b="1" dirty="0">
                <a:solidFill>
                  <a:schemeClr val="tx1"/>
                </a:solidFill>
                <a:latin typeface="微软雅黑" panose="020B0503020204020204" charset="-122"/>
                <a:ea typeface="微软雅黑" panose="020B0503020204020204" charset="-122"/>
                <a:sym typeface="Arial" panose="020B0704020202020204" pitchFamily="34" charset="0"/>
              </a:rPr>
              <a:t>从简单到复杂排列示例</a:t>
            </a:r>
            <a:r>
              <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rPr>
              <a:t>：</a:t>
            </a:r>
            <a:endParaRPr lang="zh-CN" altLang="en-US" sz="1600" b="1" dirty="0">
              <a:solidFill>
                <a:schemeClr val="tx1"/>
              </a:solidFill>
              <a:latin typeface="微软雅黑" panose="020B0503020204020204" charset="-122"/>
              <a:ea typeface="微软雅黑" panose="020B050302020402020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问题：大多数排序方法需要高计算成本来引入先验知识。</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a:lnSpc>
                <a:spcPct val="120000"/>
              </a:lnSpc>
            </a:pPr>
            <a:r>
              <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rPr>
              <a:t>方法：在推理过程中逐步增加提示示例的复杂性，难度可以由人类专家或基于LLMs的度量（如困惑度）来评估。</a:t>
            </a: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a:p>
            <a:pPr marL="0" indent="0">
              <a:lnSpc>
                <a:spcPct val="120000"/>
              </a:lnSpc>
              <a:buNone/>
            </a:pPr>
            <a:endParaRPr lang="zh-CN" altLang="en-US" sz="16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704020202020204" pitchFamily="34" charset="0"/>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Text Placeholder 8"/>
          <p:cNvSpPr txBox="1"/>
          <p:nvPr>
            <p:custDataLst>
              <p:tags r:id="rId3"/>
            </p:custDataLst>
          </p:nvPr>
        </p:nvSpPr>
        <p:spPr>
          <a:xfrm>
            <a:off x="4791710" y="989330"/>
            <a:ext cx="2009775" cy="3987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lgn="ct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mn-ea"/>
              </a:rPr>
              <a:t>示例排序</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Tree>
    <p:custDataLst>
      <p:tags r:id="rId4"/>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266700"/>
            <a:ext cx="12187555" cy="607695"/>
            <a:chOff x="0" y="420"/>
            <a:chExt cx="19193" cy="746"/>
          </a:xfrm>
        </p:grpSpPr>
        <p:sp>
          <p:nvSpPr>
            <p:cNvPr id="19" name="任意多边形 18"/>
            <p:cNvSpPr/>
            <p:nvPr/>
          </p:nvSpPr>
          <p:spPr>
            <a:xfrm>
              <a:off x="0" y="420"/>
              <a:ext cx="4870" cy="746"/>
            </a:xfrm>
            <a:custGeom>
              <a:avLst/>
              <a:gdLst>
                <a:gd name="connsiteX0" fmla="*/ 0 w 4900"/>
                <a:gd name="connsiteY0" fmla="*/ 7 h 746"/>
                <a:gd name="connsiteX1" fmla="*/ 4900 w 4900"/>
                <a:gd name="connsiteY1" fmla="*/ 0 h 746"/>
                <a:gd name="connsiteX2" fmla="*/ 4619 w 4900"/>
                <a:gd name="connsiteY2" fmla="*/ 746 h 746"/>
                <a:gd name="connsiteX3" fmla="*/ 0 w 4900"/>
                <a:gd name="connsiteY3" fmla="*/ 746 h 746"/>
                <a:gd name="connsiteX4" fmla="*/ 0 w 4900"/>
                <a:gd name="connsiteY4" fmla="*/ 7 h 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 h="746">
                  <a:moveTo>
                    <a:pt x="0" y="7"/>
                  </a:moveTo>
                  <a:lnTo>
                    <a:pt x="4900" y="0"/>
                  </a:lnTo>
                  <a:lnTo>
                    <a:pt x="4619" y="746"/>
                  </a:lnTo>
                  <a:lnTo>
                    <a:pt x="0" y="746"/>
                  </a:lnTo>
                  <a:lnTo>
                    <a:pt x="0" y="7"/>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43"/>
            <p:cNvSpPr/>
            <p:nvPr/>
          </p:nvSpPr>
          <p:spPr>
            <a:xfrm flipH="1" flipV="1">
              <a:off x="4712" y="427"/>
              <a:ext cx="14481" cy="739"/>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9420" h="739">
                  <a:moveTo>
                    <a:pt x="0" y="0"/>
                  </a:moveTo>
                  <a:lnTo>
                    <a:pt x="9420" y="0"/>
                  </a:lnTo>
                  <a:lnTo>
                    <a:pt x="9235" y="739"/>
                  </a:lnTo>
                  <a:lnTo>
                    <a:pt x="0" y="739"/>
                  </a:lnTo>
                  <a:lnTo>
                    <a:pt x="0" y="0"/>
                  </a:lnTo>
                  <a:close/>
                </a:path>
              </a:pathLst>
            </a:cu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2" name="文本框 51"/>
          <p:cNvSpPr txBox="1"/>
          <p:nvPr/>
        </p:nvSpPr>
        <p:spPr>
          <a:xfrm>
            <a:off x="391795" y="363855"/>
            <a:ext cx="2599055" cy="398780"/>
          </a:xfrm>
          <a:prstGeom prst="rect">
            <a:avLst/>
          </a:prstGeom>
          <a:noFill/>
        </p:spPr>
        <p:txBody>
          <a:bodyPr wrap="square" rtlCol="0">
            <a:spAutoFit/>
          </a:bodyPr>
          <a:lstStyle/>
          <a:p>
            <a:pPr algn="l"/>
            <a:r>
              <a:rPr lang="en-US" altLang="zh-CN"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01 </a:t>
            </a:r>
            <a:r>
              <a:rPr 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ICL</a:t>
            </a:r>
            <a:r>
              <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rPr>
              <a:t>介绍</a:t>
            </a:r>
            <a:endParaRPr lang="zh-CN" altLang="en-US" sz="2000" b="1" dirty="0">
              <a:solidFill>
                <a:schemeClr val="bg1"/>
              </a:solidFill>
              <a:latin typeface="思源黑体" panose="020B0500000000000000" pitchFamily="34" charset="-122"/>
              <a:ea typeface="思源黑体" panose="020B0500000000000000" pitchFamily="34" charset="-122"/>
              <a:cs typeface="Impact" panose="020B0806030902050204" charset="0"/>
              <a:sym typeface="思源黑体" panose="020B0500000000000000" pitchFamily="34" charset="-122"/>
            </a:endParaRPr>
          </a:p>
        </p:txBody>
      </p:sp>
      <p:pic>
        <p:nvPicPr>
          <p:cNvPr id="126" name="图片 1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829800" y="254000"/>
            <a:ext cx="635000" cy="635000"/>
          </a:xfrm>
          <a:prstGeom prst="rect">
            <a:avLst/>
          </a:prstGeom>
        </p:spPr>
      </p:pic>
      <p:sp>
        <p:nvSpPr>
          <p:cNvPr id="138" name="Text Placeholder 8"/>
          <p:cNvSpPr txBox="1"/>
          <p:nvPr>
            <p:custDataLst>
              <p:tags r:id="rId2"/>
            </p:custDataLst>
          </p:nvPr>
        </p:nvSpPr>
        <p:spPr>
          <a:xfrm>
            <a:off x="781685" y="1130300"/>
            <a:ext cx="9047480" cy="337185"/>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文本</a:t>
            </a:r>
            <a:r>
              <a:rPr lang="en-US" altLang="zh-CN"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ICL</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：What Makes Good In-Context Examples for GPT-3?（</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ACL22</a:t>
            </a:r>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rPr>
              <a:t>）</a:t>
            </a:r>
            <a:endPar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704020202020204" pitchFamily="34" charset="0"/>
            </a:endParaRPr>
          </a:p>
        </p:txBody>
      </p:sp>
      <p:sp>
        <p:nvSpPr>
          <p:cNvPr id="143" name="Text Placeholder 9"/>
          <p:cNvSpPr txBox="1"/>
          <p:nvPr/>
        </p:nvSpPr>
        <p:spPr>
          <a:xfrm>
            <a:off x="781685" y="1526540"/>
            <a:ext cx="9338945" cy="894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sz="1800" dirty="0">
                <a:solidFill>
                  <a:schemeClr val="tx1">
                    <a:lumMod val="85000"/>
                    <a:lumOff val="15000"/>
                  </a:schemeClr>
                </a:solidFill>
                <a:latin typeface="微软雅黑" panose="020B0503020204020204" charset="-122"/>
                <a:ea typeface="微软雅黑" panose="020B0503020204020204" charset="-122"/>
                <a:sym typeface="+mn-ea"/>
              </a:rPr>
              <a:t>挑战：</a:t>
            </a:r>
            <a:r>
              <a:rPr sz="1800" dirty="0">
                <a:solidFill>
                  <a:schemeClr val="tx1">
                    <a:lumMod val="85000"/>
                    <a:lumOff val="15000"/>
                  </a:schemeClr>
                </a:solidFill>
                <a:latin typeface="微软雅黑" panose="020B0503020204020204" charset="-122"/>
                <a:ea typeface="微软雅黑" panose="020B0503020204020204" charset="-122"/>
                <a:sym typeface="+mn-ea"/>
              </a:rPr>
              <a:t>不同上下文示例的差异显著</a:t>
            </a:r>
            <a:r>
              <a:rPr lang="zh-CN" sz="1800" dirty="0">
                <a:solidFill>
                  <a:schemeClr val="tx1">
                    <a:lumMod val="85000"/>
                    <a:lumOff val="15000"/>
                  </a:schemeClr>
                </a:solidFill>
                <a:latin typeface="微软雅黑" panose="020B0503020204020204" charset="-122"/>
                <a:ea typeface="微软雅黑" panose="020B0503020204020204" charset="-122"/>
                <a:sym typeface="+mn-ea"/>
              </a:rPr>
              <a:t>，</a:t>
            </a:r>
            <a:r>
              <a:rPr sz="1800" dirty="0">
                <a:solidFill>
                  <a:schemeClr val="tx1">
                    <a:lumMod val="85000"/>
                    <a:lumOff val="15000"/>
                  </a:schemeClr>
                </a:solidFill>
                <a:latin typeface="微软雅黑" panose="020B0503020204020204" charset="-122"/>
                <a:ea typeface="微软雅黑" panose="020B0503020204020204" charset="-122"/>
                <a:sym typeface="+mn-ea"/>
              </a:rPr>
              <a:t>采用对整个数据集执行组合搜索来选择最佳上下文实例在计算上不切实际。如何选择最佳上下文实例是本文要解决的问题。</a:t>
            </a:r>
            <a:endParaRPr sz="18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10464800" y="425450"/>
            <a:ext cx="1722755" cy="337185"/>
          </a:xfrm>
          <a:prstGeom prst="rect">
            <a:avLst/>
          </a:prstGeom>
          <a:noFill/>
        </p:spPr>
        <p:txBody>
          <a:bodyPr wrap="square" rtlCol="0">
            <a:spAutoFit/>
          </a:bodyPr>
          <a:p>
            <a:pPr algn="l"/>
            <a:r>
              <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中国科学院大学</a:t>
            </a:r>
            <a:endParaRPr lang="zh-CN" altLang="en-US"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矩形 101"/>
          <p:cNvSpPr/>
          <p:nvPr>
            <p:custDataLst>
              <p:tags r:id="rId3"/>
            </p:custDataLst>
          </p:nvPr>
        </p:nvSpPr>
        <p:spPr>
          <a:xfrm>
            <a:off x="781685" y="5074285"/>
            <a:ext cx="10227945" cy="1753235"/>
          </a:xfrm>
          <a:prstGeom prst="rect">
            <a:avLst/>
          </a:prstGeom>
        </p:spPr>
        <p:txBody>
          <a:bodyPr wrap="square">
            <a:spAutoFit/>
          </a:bodyPr>
          <a:p>
            <a:pPr marL="0" lvl="0" indent="0" fontAlgn="auto">
              <a:lnSpc>
                <a:spcPct val="150000"/>
              </a:lnSpc>
            </a:pPr>
            <a:r>
              <a:rPr lang="zh-CN" altLang="en-US" b="1" dirty="0">
                <a:solidFill>
                  <a:schemeClr val="tx1">
                    <a:lumMod val="85000"/>
                    <a:lumOff val="15000"/>
                  </a:schemeClr>
                </a:solidFill>
                <a:latin typeface="微软雅黑" panose="020B0503020204020204" charset="-122"/>
                <a:ea typeface="微软雅黑" panose="020B0503020204020204" charset="-122"/>
                <a:sym typeface="+mn-ea"/>
              </a:rPr>
              <a:t>验证上下文示例和测试示例之间的距离对GPT-3性能的影响</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：示例和测试源x通常具</a:t>
            </a:r>
            <a:r>
              <a:rPr lang="zh-CN" altLang="en-US" b="1" dirty="0">
                <a:solidFill>
                  <a:schemeClr val="tx1">
                    <a:lumMod val="85000"/>
                    <a:lumOff val="15000"/>
                  </a:schemeClr>
                </a:solidFill>
                <a:latin typeface="微软雅黑" panose="020B0503020204020204" charset="-122"/>
                <a:ea typeface="微软雅黑" panose="020B0503020204020204" charset="-122"/>
                <a:sym typeface="+mn-ea"/>
              </a:rPr>
              <a:t>有语义或词汇相似性。</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本文通过</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计算欧氏距离，</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选择最远和最近对</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10</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个示例输入到</a:t>
            </a:r>
            <a:r>
              <a:rPr lang="en-US" altLang="zh-CN" dirty="0">
                <a:solidFill>
                  <a:schemeClr val="tx1">
                    <a:lumMod val="85000"/>
                    <a:lumOff val="15000"/>
                  </a:schemeClr>
                </a:solidFill>
                <a:latin typeface="微软雅黑" panose="020B0503020204020204" charset="-122"/>
                <a:ea typeface="微软雅黑" panose="020B0503020204020204" charset="-122"/>
                <a:sym typeface="+mn-ea"/>
              </a:rPr>
              <a:t>GPT</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中，结果</a:t>
            </a:r>
            <a:r>
              <a:rPr lang="zh-CN" altLang="en-US" dirty="0">
                <a:solidFill>
                  <a:schemeClr val="tx1">
                    <a:lumMod val="85000"/>
                    <a:lumOff val="15000"/>
                  </a:schemeClr>
                </a:solidFill>
                <a:latin typeface="微软雅黑" panose="020B0503020204020204" charset="-122"/>
                <a:ea typeface="微软雅黑" panose="020B0503020204020204" charset="-122"/>
                <a:sym typeface="+mn-ea"/>
              </a:rPr>
              <a:t>表明最近邻示例比最远示例产生了更好的结果。白点:（未使用的训练样本），灰点（随机抽取的训练样本），红点（用k近邻算法在句子编码器的嵌入空间中选择的训练样本。</a:t>
            </a:r>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p:txBody>
      </p:sp>
      <p:pic>
        <p:nvPicPr>
          <p:cNvPr id="4" name="图片 3"/>
          <p:cNvPicPr>
            <a:picLocks noChangeAspect="1"/>
          </p:cNvPicPr>
          <p:nvPr>
            <p:custDataLst>
              <p:tags r:id="rId4"/>
            </p:custDataLst>
          </p:nvPr>
        </p:nvPicPr>
        <p:blipFill>
          <a:blip r:embed="rId5"/>
          <a:stretch>
            <a:fillRect/>
          </a:stretch>
        </p:blipFill>
        <p:spPr>
          <a:xfrm>
            <a:off x="2433320" y="2352040"/>
            <a:ext cx="7324725" cy="2752725"/>
          </a:xfrm>
          <a:prstGeom prst="rect">
            <a:avLst/>
          </a:prstGeom>
        </p:spPr>
      </p:pic>
    </p:spTree>
    <p:custDataLst>
      <p:tags r:id="rId6"/>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3.xml><?xml version="1.0" encoding="utf-8"?>
<p:tagLst xmlns:p="http://schemas.openxmlformats.org/presentationml/2006/main">
  <p:tag name="KSO_WM_DIAGRAM_VIRTUALLY_FRAME" val="{&quot;height&quot;:407.8211023622048,&quot;left&quot;:59.61685039370077,&quot;top&quot;:111.2444094488189,&quot;width&quot;:861.15}"/>
</p:tagLst>
</file>

<file path=ppt/tags/tag104.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6.xml><?xml version="1.0" encoding="utf-8"?>
<p:tagLst xmlns:p="http://schemas.openxmlformats.org/presentationml/2006/main">
  <p:tag name="KSO_WM_DIAGRAM_VIRTUALLY_FRAME" val="{&quot;height&quot;:407.8211023622048,&quot;left&quot;:59.61685039370077,&quot;top&quot;:111.2444094488189,&quot;width&quot;:861.15}"/>
</p:tagLst>
</file>

<file path=ppt/tags/tag107.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0.xml><?xml version="1.0" encoding="utf-8"?>
<p:tagLst xmlns:p="http://schemas.openxmlformats.org/presentationml/2006/main">
  <p:tag name="KSO_WM_DIAGRAM_VIRTUALLY_FRAME" val="{&quot;height&quot;:407.8211023622048,&quot;left&quot;:59.61685039370077,&quot;top&quot;:111.2444094488189,&quot;width&quot;:861.15}"/>
</p:tagLst>
</file>

<file path=ppt/tags/tag111.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DIAGRAM_VIRTUALLY_FRAME" val="{&quot;height&quot;:407.8211023622048,&quot;left&quot;:59.61685039370077,&quot;top&quot;:111.2444094488189,&quot;width&quot;:861.15}"/>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5.xml><?xml version="1.0" encoding="utf-8"?>
<p:tagLst xmlns:p="http://schemas.openxmlformats.org/presentationml/2006/main">
  <p:tag name="KSO_WM_DIAGRAM_VIRTUALLY_FRAME" val="{&quot;height&quot;:407.8211023622048,&quot;left&quot;:59.61685039370077,&quot;top&quot;:111.2444094488189,&quot;width&quot;:861.15}"/>
</p:tagLst>
</file>

<file path=ppt/tags/tag116.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17.xml><?xml version="1.0" encoding="utf-8"?>
<p:tagLst xmlns:p="http://schemas.openxmlformats.org/presentationml/2006/main">
  <p:tag name="KSO_WM_DIAGRAM_VIRTUALLY_FRAME" val="{&quot;height&quot;:407.8211023622048,&quot;left&quot;:59.61685039370077,&quot;top&quot;:111.2444094488189,&quot;width&quot;:861.15}"/>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20.xml><?xml version="1.0" encoding="utf-8"?>
<p:tagLst xmlns:p="http://schemas.openxmlformats.org/presentationml/2006/main">
  <p:tag name="KSO_WM_DIAGRAM_VIRTUALLY_FRAME" val="{&quot;height&quot;:407.8211023622048,&quot;left&quot;:59.61685039370077,&quot;top&quot;:111.2444094488189,&quot;width&quot;:861.15}"/>
</p:tagLst>
</file>

<file path=ppt/tags/tag121.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DIAGRAM_VIRTUALLY_FRAME" val="{&quot;height&quot;:407.8211023622048,&quot;left&quot;:59.61685039370077,&quot;top&quot;:111.2444094488189,&quot;width&quot;:861.15}"/>
</p:tagLst>
</file>

<file path=ppt/tags/tag12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7.xml><?xml version="1.0" encoding="utf-8"?>
<p:tagLst xmlns:p="http://schemas.openxmlformats.org/presentationml/2006/main">
  <p:tag name="KSO_WM_DIAGRAM_VIRTUALLY_FRAME" val="{&quot;height&quot;:407.8211023622048,&quot;left&quot;:59.61685039370077,&quot;top&quot;:111.2444094488189,&quot;width&quot;:861.15}"/>
</p:tagLst>
</file>

<file path=ppt/tags/tag128.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30.xml><?xml version="1.0" encoding="utf-8"?>
<p:tagLst xmlns:p="http://schemas.openxmlformats.org/presentationml/2006/main">
  <p:tag name="KSO_WM_DIAGRAM_VIRTUALLY_FRAME" val="{&quot;height&quot;:407.8211023622048,&quot;left&quot;:59.61685039370077,&quot;top&quot;:111.2444094488189,&quot;width&quot;:861.15}"/>
</p:tagLst>
</file>

<file path=ppt/tags/tag131.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3.xml><?xml version="1.0" encoding="utf-8"?>
<p:tagLst xmlns:p="http://schemas.openxmlformats.org/presentationml/2006/main">
  <p:tag name="KSO_WM_DIAGRAM_VIRTUALLY_FRAME" val="{&quot;height&quot;:407.8211023622048,&quot;left&quot;:59.61685039370077,&quot;top&quot;:111.2444094488189,&quot;width&quot;:861.15}"/>
</p:tagLst>
</file>

<file path=ppt/tags/tag134.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DIAGRAM_VIRTUALLY_FRAME" val="{&quot;height&quot;:407.8211023622048,&quot;left&quot;:59.61685039370077,&quot;top&quot;:111.2444094488189,&quot;width&quot;:861.15}"/>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8.xml><?xml version="1.0" encoding="utf-8"?>
<p:tagLst xmlns:p="http://schemas.openxmlformats.org/presentationml/2006/main">
  <p:tag name="KSO_WM_DIAGRAM_VIRTUALLY_FRAME" val="{&quot;height&quot;:407.8211023622048,&quot;left&quot;:59.61685039370077,&quot;top&quot;:111.2444094488189,&quot;width&quot;:861.15}"/>
</p:tagLst>
</file>

<file path=ppt/tags/tag139.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14.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4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2.xml><?xml version="1.0" encoding="utf-8"?>
<p:tagLst xmlns:p="http://schemas.openxmlformats.org/presentationml/2006/main">
  <p:tag name="KSO_WPP_MARK_KEY" val="3f3c2661-072a-4f78-b974-b6982ef2c5c3"/>
  <p:tag name="COMMONDATA" val="eyJoZGlkIjoiYjNkNDYxMmIwNmM5NTY2OTdkODYxNGM2OGY2YmI2OGYifQ=="/>
  <p:tag name="commondata" val="eyJoZGlkIjoiZDkyNGYyMmU1Nzk4NDlmNDY1ZjRjOGE1MGRlNzU3NTgifQ=="/>
</p:tagLst>
</file>

<file path=ppt/tags/tag15.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6.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7.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8.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19.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xml><?xml version="1.0" encoding="utf-8"?>
<p:tagLst xmlns:p="http://schemas.openxmlformats.org/presentationml/2006/main">
  <p:tag name="KSO_WM_DIAGRAM_VIRTUALLY_FRAME" val="{&quot;height&quot;:324.85,&quot;left&quot;:443.7,&quot;top&quot;:117.45,&quot;width&quot;:321.25}"/>
</p:tagLst>
</file>

<file path=ppt/tags/tag20.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1.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2.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3.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4.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5.xml><?xml version="1.0" encoding="utf-8"?>
<p:tagLst xmlns:p="http://schemas.openxmlformats.org/presentationml/2006/main">
  <p:tag name="KSO_WM_DIAGRAM_VIRTUALLY_FRAME" val="{&quot;height&quot;:379.5344881889763,&quot;left&quot;:145.88535433070865,&quot;top&quot;:113.4643307086614,&quot;width&quot;:715.8602362204725}"/>
</p:tagLst>
</file>

<file path=ppt/tags/tag26.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27.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28.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29.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3.xml><?xml version="1.0" encoding="utf-8"?>
<p:tagLst xmlns:p="http://schemas.openxmlformats.org/presentationml/2006/main">
  <p:tag name="KSO_WM_DIAGRAM_VIRTUALLY_FRAME" val="{&quot;height&quot;:324.85,&quot;left&quot;:443.7,&quot;top&quot;:117.45,&quot;width&quot;:321.25}"/>
</p:tagLst>
</file>

<file path=ppt/tags/tag30.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31.xml><?xml version="1.0" encoding="utf-8"?>
<p:tagLst xmlns:p="http://schemas.openxmlformats.org/presentationml/2006/main">
  <p:tag name="KSO_WM_DIAGRAM_VIRTUALLY_FRAME" val="{&quot;height&quot;:379.5344881889763,&quot;left&quot;:145.88535433070865,&quot;top&quot;:113.4643307086614,&quot;width&quot;:715.8602362204725}"/>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34.xml><?xml version="1.0" encoding="utf-8"?>
<p:tagLst xmlns:p="http://schemas.openxmlformats.org/presentationml/2006/main">
  <p:tag name="KSO_WM_DIAGRAM_VIRTUALLY_FRAME" val="{&quot;height&quot;:338.39661417322833,&quot;left&quot;:111.7,&quot;top&quot;:108.42102362204723,&quot;width&quot;:509.178188976378}"/>
</p:tagLst>
</file>

<file path=ppt/tags/tag35.xml><?xml version="1.0" encoding="utf-8"?>
<p:tagLst xmlns:p="http://schemas.openxmlformats.org/presentationml/2006/main">
  <p:tag name="KSO_WM_DIAGRAM_VIRTUALLY_FRAME" val="{&quot;height&quot;:338.39661417322833,&quot;left&quot;:111.7,&quot;top&quot;:108.42102362204723,&quot;width&quot;:509.178188976378}"/>
</p:tagLst>
</file>

<file path=ppt/tags/tag36.xml><?xml version="1.0" encoding="utf-8"?>
<p:tagLst xmlns:p="http://schemas.openxmlformats.org/presentationml/2006/main">
  <p:tag name="KSO_WM_DIAGRAM_VIRTUALLY_FRAME" val="{&quot;height&quot;:338.39661417322833,&quot;left&quot;:111.7,&quot;top&quot;:108.42102362204723,&quot;width&quot;:509.178188976378}"/>
</p:tagLst>
</file>

<file path=ppt/tags/tag37.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38.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4.xml><?xml version="1.0" encoding="utf-8"?>
<p:tagLst xmlns:p="http://schemas.openxmlformats.org/presentationml/2006/main">
  <p:tag name="KSO_WM_DIAGRAM_VIRTUALLY_FRAME" val="{&quot;height&quot;:324.85,&quot;left&quot;:443.7,&quot;top&quot;:117.45,&quot;width&quot;:321.25}"/>
</p:tagLst>
</file>

<file path=ppt/tags/tag40.xml><?xml version="1.0" encoding="utf-8"?>
<p:tagLst xmlns:p="http://schemas.openxmlformats.org/presentationml/2006/main">
  <p:tag name="KSO_WM_DIAGRAM_VIRTUALLY_FRAME" val="{&quot;height&quot;:338.39661417322833,&quot;left&quot;:111.7,&quot;top&quot;:108.42102362204723,&quot;width&quot;:509.178188976378}"/>
</p:tagLst>
</file>

<file path=ppt/tags/tag41.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4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43.xml><?xml version="1.0" encoding="utf-8"?>
<p:tagLst xmlns:p="http://schemas.openxmlformats.org/presentationml/2006/main">
  <p:tag name="KSO_WM_DIAGRAM_VIRTUALLY_FRAME" val="{&quot;height&quot;:338.39661417322833,&quot;left&quot;:111.7,&quot;top&quot;:108.42102362204723,&quot;width&quot;:509.178188976378}"/>
</p:tagLst>
</file>

<file path=ppt/tags/tag44.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46.xml><?xml version="1.0" encoding="utf-8"?>
<p:tagLst xmlns:p="http://schemas.openxmlformats.org/presentationml/2006/main">
  <p:tag name="KSO_WM_DIAGRAM_VIRTUALLY_FRAME" val="{&quot;height&quot;:338.39661417322833,&quot;left&quot;:111.7,&quot;top&quot;:108.42102362204723,&quot;width&quot;:509.178188976378}"/>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5.xml><?xml version="1.0" encoding="utf-8"?>
<p:tagLst xmlns:p="http://schemas.openxmlformats.org/presentationml/2006/main">
  <p:tag name="KSO_WM_DIAGRAM_VIRTUALLY_FRAME" val="{&quot;height&quot;:324.85,&quot;left&quot;:443.7,&quot;top&quot;:117.45,&quot;width&quot;:321.25}"/>
</p:tagLst>
</file>

<file path=ppt/tags/tag50.xml><?xml version="1.0" encoding="utf-8"?>
<p:tagLst xmlns:p="http://schemas.openxmlformats.org/presentationml/2006/main">
  <p:tag name="KSO_WM_DIAGRAM_VIRTUALLY_FRAME" val="{&quot;height&quot;:338.39661417322833,&quot;left&quot;:111.7,&quot;top&quot;:108.42102362204723,&quot;width&quot;:509.178188976378}"/>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54.xml><?xml version="1.0" encoding="utf-8"?>
<p:tagLst xmlns:p="http://schemas.openxmlformats.org/presentationml/2006/main">
  <p:tag name="KSO_WM_DIAGRAM_VIRTUALLY_FRAME" val="{&quot;height&quot;:338.39661417322833,&quot;left&quot;:111.7,&quot;top&quot;:108.42102362204723,&quot;width&quot;:509.178188976378}"/>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0.xml><?xml version="1.0" encoding="utf-8"?>
<p:tagLst xmlns:p="http://schemas.openxmlformats.org/presentationml/2006/main">
  <p:tag name="KSO_WM_DIAGRAM_VIRTUALLY_FRAME" val="{&quot;height&quot;:338.39661417322833,&quot;left&quot;:111.7,&quot;top&quot;:108.42102362204723,&quot;width&quot;:509.17818897637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DIAGRAM_VIRTUALLY_FRAME" val="{&quot;height&quot;:449.0666141732283,&quot;left&quot;:39.5,&quot;top&quot;:76.2,&quot;width&quot;:803.7666929133859}"/>
</p:tagLst>
</file>

<file path=ppt/tags/tag65.xml><?xml version="1.0" encoding="utf-8"?>
<p:tagLst xmlns:p="http://schemas.openxmlformats.org/presentationml/2006/main">
  <p:tag name="KSO_WM_DIAGRAM_VIRTUALLY_FRAME" val="{&quot;height&quot;:449.0666141732283,&quot;left&quot;:39.5,&quot;top&quot;:76.2,&quot;width&quot;:803.7666929133859}"/>
</p:tagLst>
</file>

<file path=ppt/tags/tag66.xml><?xml version="1.0" encoding="utf-8"?>
<p:tagLst xmlns:p="http://schemas.openxmlformats.org/presentationml/2006/main">
  <p:tag name="KSO_WM_DIAGRAM_VIRTUALLY_FRAME" val="{&quot;height&quot;:449.0666141732283,&quot;left&quot;:39.5,&quot;top&quot;:76.2,&quot;width&quot;:803.7666929133859}"/>
</p:tagLst>
</file>

<file path=ppt/tags/tag67.xml><?xml version="1.0" encoding="utf-8"?>
<p:tagLst xmlns:p="http://schemas.openxmlformats.org/presentationml/2006/main">
  <p:tag name="KSO_WM_DIAGRAM_VIRTUALLY_FRAME" val="{&quot;height&quot;:449.0666141732283,&quot;left&quot;:39.5,&quot;top&quot;:76.2,&quot;width&quot;:803.7666929133859}"/>
</p:tagLst>
</file>

<file path=ppt/tags/tag68.xml><?xml version="1.0" encoding="utf-8"?>
<p:tagLst xmlns:p="http://schemas.openxmlformats.org/presentationml/2006/main">
  <p:tag name="KSO_WM_DIAGRAM_VIRTUALLY_FRAME" val="{&quot;height&quot;:449.0666141732283,&quot;left&quot;:39.5,&quot;top&quot;:76.2,&quot;width&quot;:803.7666929133859}"/>
</p:tagLst>
</file>

<file path=ppt/tags/tag69.xml><?xml version="1.0" encoding="utf-8"?>
<p:tagLst xmlns:p="http://schemas.openxmlformats.org/presentationml/2006/main">
  <p:tag name="KSO_WM_DIAGRAM_VIRTUALLY_FRAME" val="{&quot;height&quot;:449.0666141732283,&quot;left&quot;:39.5,&quot;top&quot;:76.2,&quot;width&quot;:803.7666929133859}"/>
</p:tagLst>
</file>

<file path=ppt/tags/tag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0.xml><?xml version="1.0" encoding="utf-8"?>
<p:tagLst xmlns:p="http://schemas.openxmlformats.org/presentationml/2006/main">
  <p:tag name="KSO_WM_DIAGRAM_VIRTUALLY_FRAME" val="{&quot;height&quot;:449.0666141732283,&quot;left&quot;:39.5,&quot;top&quot;:76.2,&quot;width&quot;:803.7666929133859}"/>
</p:tagLst>
</file>

<file path=ppt/tags/tag71.xml><?xml version="1.0" encoding="utf-8"?>
<p:tagLst xmlns:p="http://schemas.openxmlformats.org/presentationml/2006/main">
  <p:tag name="KSO_WM_DIAGRAM_VIRTUALLY_FRAME" val="{&quot;height&quot;:449.0666141732283,&quot;left&quot;:39.5,&quot;top&quot;:76.2,&quot;width&quot;:803.7666929133859}"/>
</p:tagLst>
</file>

<file path=ppt/tags/tag72.xml><?xml version="1.0" encoding="utf-8"?>
<p:tagLst xmlns:p="http://schemas.openxmlformats.org/presentationml/2006/main">
  <p:tag name="KSO_WM_DIAGRAM_VIRTUALLY_FRAME" val="{&quot;height&quot;:449.0666141732283,&quot;left&quot;:39.5,&quot;top&quot;:76.2,&quot;width&quot;:803.7666929133859}"/>
</p:tagLst>
</file>

<file path=ppt/tags/tag73.xml><?xml version="1.0" encoding="utf-8"?>
<p:tagLst xmlns:p="http://schemas.openxmlformats.org/presentationml/2006/main">
  <p:tag name="KSO_WM_DIAGRAM_VIRTUALLY_FRAME" val="{&quot;height&quot;:449.0666141732283,&quot;left&quot;:39.5,&quot;top&quot;:76.2,&quot;width&quot;:803.7666929133859}"/>
</p:tagLst>
</file>

<file path=ppt/tags/tag74.xml><?xml version="1.0" encoding="utf-8"?>
<p:tagLst xmlns:p="http://schemas.openxmlformats.org/presentationml/2006/main">
  <p:tag name="KSO_WM_DIAGRAM_VIRTUALLY_FRAME" val="{&quot;height&quot;:449.0666141732283,&quot;left&quot;:39.5,&quot;top&quot;:76.2,&quot;width&quot;:803.7666929133859}"/>
</p:tagLst>
</file>

<file path=ppt/tags/tag75.xml><?xml version="1.0" encoding="utf-8"?>
<p:tagLst xmlns:p="http://schemas.openxmlformats.org/presentationml/2006/main">
  <p:tag name="KSO_WM_DIAGRAM_VIRTUALLY_FRAME" val="{&quot;height&quot;:449.0666141732283,&quot;left&quot;:39.5,&quot;top&quot;:76.2,&quot;width&quot;:803.7666929133859}"/>
</p:tagLst>
</file>

<file path=ppt/tags/tag76.xml><?xml version="1.0" encoding="utf-8"?>
<p:tagLst xmlns:p="http://schemas.openxmlformats.org/presentationml/2006/main">
  <p:tag name="KSO_WM_DIAGRAM_VIRTUALLY_FRAME" val="{&quot;height&quot;:449.0666141732283,&quot;left&quot;:39.5,&quot;top&quot;:76.2,&quot;width&quot;:803.7666929133859}"/>
</p:tagLst>
</file>

<file path=ppt/tags/tag77.xml><?xml version="1.0" encoding="utf-8"?>
<p:tagLst xmlns:p="http://schemas.openxmlformats.org/presentationml/2006/main">
  <p:tag name="KSO_WM_DIAGRAM_VIRTUALLY_FRAME" val="{&quot;height&quot;:449.0666141732283,&quot;left&quot;:39.5,&quot;top&quot;:76.2,&quot;width&quot;:803.7666929133859}"/>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DIAGRAM_VIRTUALLY_FRAME" val="{&quot;height&quot;:338.4118897637794,&quot;left&quot;:105.71685039370077,&quot;top&quot;:123.0444094488189,&quot;width&quot;:744.4}"/>
</p:tagLst>
</file>

<file path=ppt/tags/tag8.xml><?xml version="1.0" encoding="utf-8"?>
<p:tagLst xmlns:p="http://schemas.openxmlformats.org/presentationml/2006/main">
  <p:tag name="KSO_WM_DIAGRAM_VIRTUALLY_FRAME" val="{&quot;height&quot;:338.39661417322833,&quot;left&quot;:111.7,&quot;top&quot;:108.42102362204723,&quot;width&quot;:509.178188976378}"/>
</p:tagLst>
</file>

<file path=ppt/tags/tag80.xml><?xml version="1.0" encoding="utf-8"?>
<p:tagLst xmlns:p="http://schemas.openxmlformats.org/presentationml/2006/main">
  <p:tag name="KSO_WM_DIAGRAM_VIRTUALLY_FRAME" val="{&quot;height&quot;:338.4118897637794,&quot;left&quot;:105.71685039370077,&quot;top&quot;:123.0444094488189,&quot;width&quot;:744.4}"/>
</p:tagLst>
</file>

<file path=ppt/tags/tag81.xml><?xml version="1.0" encoding="utf-8"?>
<p:tagLst xmlns:p="http://schemas.openxmlformats.org/presentationml/2006/main">
  <p:tag name="KSO_WM_DIAGRAM_VIRTUALLY_FRAME" val="{&quot;height&quot;:338.4118897637794,&quot;left&quot;:105.71685039370077,&quot;top&quot;:123.0444094488189,&quot;width&quot;:744.4}"/>
</p:tagLst>
</file>

<file path=ppt/tags/tag82.xml><?xml version="1.0" encoding="utf-8"?>
<p:tagLst xmlns:p="http://schemas.openxmlformats.org/presentationml/2006/main">
  <p:tag name="KSO_WM_DIAGRAM_VIRTUALLY_FRAME" val="{&quot;height&quot;:338.4118897637794,&quot;left&quot;:105.71685039370077,&quot;top&quot;:123.0444094488189,&quot;width&quot;:744.4}"/>
</p:tagLst>
</file>

<file path=ppt/tags/tag83.xml><?xml version="1.0" encoding="utf-8"?>
<p:tagLst xmlns:p="http://schemas.openxmlformats.org/presentationml/2006/main">
  <p:tag name="KSO_WM_DIAGRAM_VIRTUALLY_FRAME" val="{&quot;height&quot;:338.4118897637794,&quot;left&quot;:105.71685039370077,&quot;top&quot;:123.0444094488189,&quot;width&quot;:744.4}"/>
</p:tagLst>
</file>

<file path=ppt/tags/tag84.xml><?xml version="1.0" encoding="utf-8"?>
<p:tagLst xmlns:p="http://schemas.openxmlformats.org/presentationml/2006/main">
  <p:tag name="KSO_WM_DIAGRAM_VIRTUALLY_FRAME" val="{&quot;height&quot;:338.4118897637794,&quot;left&quot;:105.71685039370077,&quot;top&quot;:123.0444094488189,&quot;width&quot;:744.4}"/>
</p:tagLst>
</file>

<file path=ppt/tags/tag85.xml><?xml version="1.0" encoding="utf-8"?>
<p:tagLst xmlns:p="http://schemas.openxmlformats.org/presentationml/2006/main">
  <p:tag name="KSO_WM_DIAGRAM_VIRTUALLY_FRAME" val="{&quot;height&quot;:338.4118897637794,&quot;left&quot;:105.71685039370077,&quot;top&quot;:123.0444094488189,&quot;width&quot;:744.4}"/>
</p:tagLst>
</file>

<file path=ppt/tags/tag86.xml><?xml version="1.0" encoding="utf-8"?>
<p:tagLst xmlns:p="http://schemas.openxmlformats.org/presentationml/2006/main">
  <p:tag name="KSO_WM_DIAGRAM_VIRTUALLY_FRAME" val="{&quot;height&quot;:338.4118897637794,&quot;left&quot;:105.71685039370077,&quot;top&quot;:123.0444094488189,&quot;width&quot;:744.4}"/>
</p:tagLst>
</file>

<file path=ppt/tags/tag87.xml><?xml version="1.0" encoding="utf-8"?>
<p:tagLst xmlns:p="http://schemas.openxmlformats.org/presentationml/2006/main">
  <p:tag name="KSO_WM_DIAGRAM_VIRTUALLY_FRAME" val="{&quot;height&quot;:338.4118897637794,&quot;left&quot;:105.71685039370077,&quot;top&quot;:123.0444094488189,&quot;width&quot;:744.4}"/>
</p:tagLst>
</file>

<file path=ppt/tags/tag88.xml><?xml version="1.0" encoding="utf-8"?>
<p:tagLst xmlns:p="http://schemas.openxmlformats.org/presentationml/2006/main">
  <p:tag name="KSO_WM_DIAGRAM_VIRTUALLY_FRAME" val="{&quot;height&quot;:338.4118897637794,&quot;left&quot;:105.71685039370077,&quot;top&quot;:123.0444094488189,&quot;width&quot;:744.4}"/>
</p:tagLst>
</file>

<file path=ppt/tags/tag89.xml><?xml version="1.0" encoding="utf-8"?>
<p:tagLst xmlns:p="http://schemas.openxmlformats.org/presentationml/2006/main">
  <p:tag name="KSO_WM_DIAGRAM_VIRTUALLY_FRAME" val="{&quot;height&quot;:338.4118897637794,&quot;left&quot;:105.71685039370077,&quot;top&quot;:123.0444094488189,&quot;width&quot;:744.4}"/>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38.4118897637794,&quot;left&quot;:105.71685039370077,&quot;top&quot;:123.0444094488189,&quot;width&quot;:744.4}"/>
</p:tagLst>
</file>

<file path=ppt/tags/tag91.xml><?xml version="1.0" encoding="utf-8"?>
<p:tagLst xmlns:p="http://schemas.openxmlformats.org/presentationml/2006/main">
  <p:tag name="KSO_WM_DIAGRAM_VIRTUALLY_FRAME" val="{&quot;height&quot;:338.39661417322833,&quot;left&quot;:111.7,&quot;top&quot;:108.42102362204723,&quot;width&quot;:509.178188976378}"/>
</p:tagLst>
</file>

<file path=ppt/tags/tag9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6.xml><?xml version="1.0" encoding="utf-8"?>
<p:tagLst xmlns:p="http://schemas.openxmlformats.org/presentationml/2006/main">
  <p:tag name="KSO_WM_DIAGRAM_VIRTUALLY_FRAME" val="{&quot;height&quot;:338.39661417322833,&quot;left&quot;:111.7,&quot;top&quot;:108.42102362204723,&quot;width&quot;:509.178188976378}"/>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8.xml><?xml version="1.0" encoding="utf-8"?>
<p:tagLst xmlns:p="http://schemas.openxmlformats.org/presentationml/2006/main">
  <p:tag name="KSO_WM_DIAGRAM_VIRTUALLY_FRAME" val="{&quot;height&quot;:407.8211023622048,&quot;left&quot;:59.61685039370077,&quot;top&quot;:111.2444094488189,&quot;width&quot;:861.1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733">
      <a:dk1>
        <a:sysClr val="windowText" lastClr="000000"/>
      </a:dk1>
      <a:lt1>
        <a:sysClr val="window" lastClr="FFFFFF"/>
      </a:lt1>
      <a:dk2>
        <a:srgbClr val="44546A"/>
      </a:dk2>
      <a:lt2>
        <a:srgbClr val="E7E6E6"/>
      </a:lt2>
      <a:accent1>
        <a:srgbClr val="003F88"/>
      </a:accent1>
      <a:accent2>
        <a:srgbClr val="003F8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7348</Words>
  <Application>WPS 演示</Application>
  <PresentationFormat>宽屏</PresentationFormat>
  <Paragraphs>378</Paragraphs>
  <Slides>28</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28</vt:i4>
      </vt:variant>
    </vt:vector>
  </HeadingPairs>
  <TitlesOfParts>
    <vt:vector size="55" baseType="lpstr">
      <vt:lpstr>Arial</vt:lpstr>
      <vt:lpstr>宋体</vt:lpstr>
      <vt:lpstr>Wingdings</vt:lpstr>
      <vt:lpstr>微软雅黑</vt:lpstr>
      <vt:lpstr>汉仪旗黑</vt:lpstr>
      <vt:lpstr>思源黑体</vt:lpstr>
      <vt:lpstr>汉仪中黑KW</vt:lpstr>
      <vt:lpstr>Calibri</vt:lpstr>
      <vt:lpstr>Impact</vt:lpstr>
      <vt:lpstr>Wingdings</vt:lpstr>
      <vt:lpstr>思源黑体 Normal</vt:lpstr>
      <vt:lpstr>思源黑体 Light</vt:lpstr>
      <vt:lpstr>宋体</vt:lpstr>
      <vt:lpstr>Arial Unicode MS</vt:lpstr>
      <vt:lpstr>等线</vt:lpstr>
      <vt:lpstr>汉仪中等线KW</vt:lpstr>
      <vt:lpstr>DejaVu Math TeX Gyre</vt:lpstr>
      <vt:lpstr>Aa林老师的字 (非商业使用)</vt:lpstr>
      <vt:lpstr>Cambria Math</vt:lpstr>
      <vt:lpstr>BatangChe</vt:lpstr>
      <vt:lpstr>Apple SD Gothic Neo</vt:lpstr>
      <vt:lpstr>DejaVuMathTeXGyre</vt:lpstr>
      <vt:lpstr>华文宋体</vt:lpstr>
      <vt:lpstr>宋体-简</vt:lpstr>
      <vt:lpstr>汉仪书宋二KW</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思无邪</cp:lastModifiedBy>
  <cp:revision>108</cp:revision>
  <dcterms:created xsi:type="dcterms:W3CDTF">2024-09-12T03:27:26Z</dcterms:created>
  <dcterms:modified xsi:type="dcterms:W3CDTF">2024-09-12T03:27:26Z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19392D3EEE444F5BAB33FF330C35F044_12</vt:lpwstr>
  </property>
  <property fmtid="{D5CDD505-2E9C-101B-9397-08002B2CF9AE}" pid="3" name="KSOProductBuildVer">
    <vt:lpwstr>2052-6.5.2.8766</vt:lpwstr>
  </property>
</Properties>
</file>